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1201" r:id="rId3"/>
    <p:sldId id="1202" r:id="rId4"/>
    <p:sldId id="1199" r:id="rId5"/>
    <p:sldId id="1204" r:id="rId6"/>
    <p:sldId id="1205" r:id="rId7"/>
    <p:sldId id="1206" r:id="rId8"/>
    <p:sldId id="1191" r:id="rId9"/>
    <p:sldId id="1184" r:id="rId10"/>
    <p:sldId id="1186" r:id="rId11"/>
    <p:sldId id="1188" r:id="rId12"/>
    <p:sldId id="1187" r:id="rId13"/>
    <p:sldId id="1189" r:id="rId14"/>
    <p:sldId id="1190" r:id="rId15"/>
    <p:sldId id="1207" r:id="rId16"/>
    <p:sldId id="1196" r:id="rId17"/>
    <p:sldId id="1192" r:id="rId18"/>
    <p:sldId id="1194" r:id="rId19"/>
    <p:sldId id="119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87984"/>
    <a:srgbClr val="074650"/>
    <a:srgbClr val="009292"/>
    <a:srgbClr val="FFFFFF"/>
    <a:srgbClr val="787A7C"/>
    <a:srgbClr val="C4769D"/>
    <a:srgbClr val="3D3D3D"/>
    <a:srgbClr val="F2F2F2"/>
    <a:srgbClr val="BF5188"/>
    <a:srgbClr val="4A19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60"/>
  </p:normalViewPr>
  <p:slideViewPr>
    <p:cSldViewPr snapToGrid="0">
      <p:cViewPr varScale="1">
        <p:scale>
          <a:sx n="91" d="100"/>
          <a:sy n="91" d="100"/>
        </p:scale>
        <p:origin x="62"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3AFC86-1BF3-4D73-8BF6-84597A560C3B}" type="datetimeFigureOut">
              <a:rPr lang="en-US" smtClean="0"/>
              <a:t>5/13/2024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B44976-1012-4044-947F-9B346FE4E7C1}" type="slidenum">
              <a:rPr lang="en-US" smtClean="0"/>
              <a:t>‹#›</a:t>
            </a:fld>
            <a:endParaRPr lang="en-US"/>
          </a:p>
        </p:txBody>
      </p:sp>
    </p:spTree>
    <p:extLst>
      <p:ext uri="{BB962C8B-B14F-4D97-AF65-F5344CB8AC3E}">
        <p14:creationId xmlns:p14="http://schemas.microsoft.com/office/powerpoint/2010/main" val="3454581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2</a:t>
            </a:fld>
            <a:endParaRPr lang="en-US"/>
          </a:p>
        </p:txBody>
      </p:sp>
    </p:spTree>
    <p:extLst>
      <p:ext uri="{BB962C8B-B14F-4D97-AF65-F5344CB8AC3E}">
        <p14:creationId xmlns:p14="http://schemas.microsoft.com/office/powerpoint/2010/main" val="9497394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13</a:t>
            </a:fld>
            <a:endParaRPr lang="en-US"/>
          </a:p>
        </p:txBody>
      </p:sp>
    </p:spTree>
    <p:extLst>
      <p:ext uri="{BB962C8B-B14F-4D97-AF65-F5344CB8AC3E}">
        <p14:creationId xmlns:p14="http://schemas.microsoft.com/office/powerpoint/2010/main" val="7420176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14</a:t>
            </a:fld>
            <a:endParaRPr lang="en-US"/>
          </a:p>
        </p:txBody>
      </p:sp>
    </p:spTree>
    <p:extLst>
      <p:ext uri="{BB962C8B-B14F-4D97-AF65-F5344CB8AC3E}">
        <p14:creationId xmlns:p14="http://schemas.microsoft.com/office/powerpoint/2010/main" val="20132992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17</a:t>
            </a:fld>
            <a:endParaRPr lang="en-US"/>
          </a:p>
        </p:txBody>
      </p:sp>
    </p:spTree>
    <p:extLst>
      <p:ext uri="{BB962C8B-B14F-4D97-AF65-F5344CB8AC3E}">
        <p14:creationId xmlns:p14="http://schemas.microsoft.com/office/powerpoint/2010/main" val="33689659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18</a:t>
            </a:fld>
            <a:endParaRPr lang="en-US"/>
          </a:p>
        </p:txBody>
      </p:sp>
    </p:spTree>
    <p:extLst>
      <p:ext uri="{BB962C8B-B14F-4D97-AF65-F5344CB8AC3E}">
        <p14:creationId xmlns:p14="http://schemas.microsoft.com/office/powerpoint/2010/main" val="468437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19</a:t>
            </a:fld>
            <a:endParaRPr lang="en-US"/>
          </a:p>
        </p:txBody>
      </p:sp>
    </p:spTree>
    <p:extLst>
      <p:ext uri="{BB962C8B-B14F-4D97-AF65-F5344CB8AC3E}">
        <p14:creationId xmlns:p14="http://schemas.microsoft.com/office/powerpoint/2010/main" val="3502481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3</a:t>
            </a:fld>
            <a:endParaRPr lang="en-US"/>
          </a:p>
        </p:txBody>
      </p:sp>
    </p:spTree>
    <p:extLst>
      <p:ext uri="{BB962C8B-B14F-4D97-AF65-F5344CB8AC3E}">
        <p14:creationId xmlns:p14="http://schemas.microsoft.com/office/powerpoint/2010/main" val="4015608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4</a:t>
            </a:fld>
            <a:endParaRPr lang="en-US"/>
          </a:p>
        </p:txBody>
      </p:sp>
    </p:spTree>
    <p:extLst>
      <p:ext uri="{BB962C8B-B14F-4D97-AF65-F5344CB8AC3E}">
        <p14:creationId xmlns:p14="http://schemas.microsoft.com/office/powerpoint/2010/main" val="3836817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5</a:t>
            </a:fld>
            <a:endParaRPr lang="en-US"/>
          </a:p>
        </p:txBody>
      </p:sp>
    </p:spTree>
    <p:extLst>
      <p:ext uri="{BB962C8B-B14F-4D97-AF65-F5344CB8AC3E}">
        <p14:creationId xmlns:p14="http://schemas.microsoft.com/office/powerpoint/2010/main" val="3768732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6</a:t>
            </a:fld>
            <a:endParaRPr lang="en-US"/>
          </a:p>
        </p:txBody>
      </p:sp>
    </p:spTree>
    <p:extLst>
      <p:ext uri="{BB962C8B-B14F-4D97-AF65-F5344CB8AC3E}">
        <p14:creationId xmlns:p14="http://schemas.microsoft.com/office/powerpoint/2010/main" val="1549403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7</a:t>
            </a:fld>
            <a:endParaRPr lang="en-US"/>
          </a:p>
        </p:txBody>
      </p:sp>
    </p:spTree>
    <p:extLst>
      <p:ext uri="{BB962C8B-B14F-4D97-AF65-F5344CB8AC3E}">
        <p14:creationId xmlns:p14="http://schemas.microsoft.com/office/powerpoint/2010/main" val="16592685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10</a:t>
            </a:fld>
            <a:endParaRPr lang="en-US"/>
          </a:p>
        </p:txBody>
      </p:sp>
    </p:spTree>
    <p:extLst>
      <p:ext uri="{BB962C8B-B14F-4D97-AF65-F5344CB8AC3E}">
        <p14:creationId xmlns:p14="http://schemas.microsoft.com/office/powerpoint/2010/main" val="10049780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11</a:t>
            </a:fld>
            <a:endParaRPr lang="en-US"/>
          </a:p>
        </p:txBody>
      </p:sp>
    </p:spTree>
    <p:extLst>
      <p:ext uri="{BB962C8B-B14F-4D97-AF65-F5344CB8AC3E}">
        <p14:creationId xmlns:p14="http://schemas.microsoft.com/office/powerpoint/2010/main" val="1765158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B44976-1012-4044-947F-9B346FE4E7C1}" type="slidenum">
              <a:rPr lang="en-US" smtClean="0"/>
              <a:t>12</a:t>
            </a:fld>
            <a:endParaRPr lang="en-US"/>
          </a:p>
        </p:txBody>
      </p:sp>
    </p:spTree>
    <p:extLst>
      <p:ext uri="{BB962C8B-B14F-4D97-AF65-F5344CB8AC3E}">
        <p14:creationId xmlns:p14="http://schemas.microsoft.com/office/powerpoint/2010/main" val="752208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1.emf"/><Relationship Id="rId4" Type="http://schemas.openxmlformats.org/officeDocument/2006/relationships/oleObject" Target="../embeddings/oleObject1.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98AEC-3C7B-B463-2CE7-2A8760C5BD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A2A2A6D-4283-6126-3E36-E8DF7D9C44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2B181F-6C21-A279-93B8-106CC602431D}"/>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5" name="Footer Placeholder 4">
            <a:extLst>
              <a:ext uri="{FF2B5EF4-FFF2-40B4-BE49-F238E27FC236}">
                <a16:creationId xmlns:a16="http://schemas.microsoft.com/office/drawing/2014/main" id="{DB9101A3-88B6-4BB9-BE29-AAE44310C0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8A8A99-5B44-8050-D71C-0848DA0E305B}"/>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578615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468BE-817B-3892-8F3B-CCE23262173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1850E1-040D-CA64-BB09-343596C27EA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16339C-6DF6-910F-4795-15DF621DC724}"/>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5" name="Footer Placeholder 4">
            <a:extLst>
              <a:ext uri="{FF2B5EF4-FFF2-40B4-BE49-F238E27FC236}">
                <a16:creationId xmlns:a16="http://schemas.microsoft.com/office/drawing/2014/main" id="{8E583631-3BB6-5631-6913-1E21F81A83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DB72F4-4E01-B9A4-71E2-45F3370E9E17}"/>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3956528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22C207-1B8E-7479-B529-144243C2D3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75F562-8D8B-FAC7-3806-A4A019DA59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399266-83A2-5D44-D5FC-CDD9C58E34AF}"/>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5" name="Footer Placeholder 4">
            <a:extLst>
              <a:ext uri="{FF2B5EF4-FFF2-40B4-BE49-F238E27FC236}">
                <a16:creationId xmlns:a16="http://schemas.microsoft.com/office/drawing/2014/main" id="{9B0F97E5-65C8-BB75-2266-ED121E5AE0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7E3D20-A3E4-B2CB-4EDB-A7C843404803}"/>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6754440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graphicFrame>
        <p:nvGraphicFramePr>
          <p:cNvPr id="7" name="Objekt 6" hidden="1">
            <a:extLst>
              <a:ext uri="{FF2B5EF4-FFF2-40B4-BE49-F238E27FC236}">
                <a16:creationId xmlns:a16="http://schemas.microsoft.com/office/drawing/2014/main" id="{7FF04416-23D2-420A-9AB8-68C466F23492}"/>
              </a:ext>
            </a:extLst>
          </p:cNvPr>
          <p:cNvGraphicFramePr>
            <a:graphicFrameLocks noChangeAspect="1"/>
          </p:cNvGraphicFramePr>
          <p:nvPr userDrawn="1">
            <p:custDataLst>
              <p:tags r:id="rId1"/>
            </p:custDataLst>
            <p:extLst>
              <p:ext uri="{D42A27DB-BD31-4B8C-83A1-F6EECF244321}">
                <p14:modId xmlns:p14="http://schemas.microsoft.com/office/powerpoint/2010/main" val="384410564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79" imgH="478" progId="TCLayout.ActiveDocument.1">
                  <p:embed/>
                </p:oleObj>
              </mc:Choice>
              <mc:Fallback>
                <p:oleObj name="think-cell Folie" r:id="rId4" imgW="479" imgH="478" progId="TCLayout.ActiveDocument.1">
                  <p:embed/>
                  <p:pic>
                    <p:nvPicPr>
                      <p:cNvPr id="7" name="Objekt 6" hidden="1">
                        <a:extLst>
                          <a:ext uri="{FF2B5EF4-FFF2-40B4-BE49-F238E27FC236}">
                            <a16:creationId xmlns:a16="http://schemas.microsoft.com/office/drawing/2014/main" id="{7FF04416-23D2-420A-9AB8-68C466F2349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Rechteck 4" hidden="1">
            <a:extLst>
              <a:ext uri="{FF2B5EF4-FFF2-40B4-BE49-F238E27FC236}">
                <a16:creationId xmlns:a16="http://schemas.microsoft.com/office/drawing/2014/main" id="{BF33C2D8-65FA-4576-AD63-DEBDD1CD34EC}"/>
              </a:ext>
            </a:extLst>
          </p:cNvPr>
          <p:cNvSpPr/>
          <p:nvPr userDrawn="1">
            <p:custDataLst>
              <p:tags r:id="rId2"/>
            </p:custDataLst>
          </p:nvPr>
        </p:nvSpPr>
        <p:spPr>
          <a:xfrm>
            <a:off x="0" y="0"/>
            <a:ext cx="158750" cy="1587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100000"/>
              </a:lnSpc>
              <a:spcBef>
                <a:spcPct val="0"/>
              </a:spcBef>
              <a:spcAft>
                <a:spcPct val="0"/>
              </a:spcAft>
            </a:pPr>
            <a:endParaRPr lang="de-CH" sz="1800" b="1" i="0" baseline="0" dirty="0" err="1">
              <a:solidFill>
                <a:schemeClr val="tx1"/>
              </a:solidFill>
              <a:latin typeface="Arial" panose="020B0604020202020204" pitchFamily="34" charset="0"/>
              <a:ea typeface="+mj-ea"/>
              <a:cs typeface="Arial" panose="020B0604020202020204" pitchFamily="34" charset="0"/>
              <a:sym typeface="Arial" panose="020B0604020202020204" pitchFamily="34" charset="0"/>
            </a:endParaRPr>
          </a:p>
        </p:txBody>
      </p:sp>
      <p:sp>
        <p:nvSpPr>
          <p:cNvPr id="2" name="Titel 1"/>
          <p:cNvSpPr>
            <a:spLocks noGrp="1"/>
          </p:cNvSpPr>
          <p:nvPr>
            <p:ph type="title" hasCustomPrompt="1"/>
          </p:nvPr>
        </p:nvSpPr>
        <p:spPr>
          <a:xfrm>
            <a:off x="582686" y="794168"/>
            <a:ext cx="11033209" cy="400110"/>
          </a:xfrm>
        </p:spPr>
        <p:txBody>
          <a:bodyPr lIns="0">
            <a:spAutoFit/>
          </a:bodyPr>
          <a:lstStyle>
            <a:lvl1pPr>
              <a:defRPr sz="2000" b="0">
                <a:solidFill>
                  <a:srgbClr val="2A95B6"/>
                </a:solidFill>
              </a:defRPr>
            </a:lvl1pPr>
          </a:lstStyle>
          <a:p>
            <a:r>
              <a:rPr lang="de-CH" noProof="0" dirty="0"/>
              <a:t>Actiontitle</a:t>
            </a:r>
          </a:p>
        </p:txBody>
      </p:sp>
      <p:sp>
        <p:nvSpPr>
          <p:cNvPr id="11" name="Textplatzhalter 10"/>
          <p:cNvSpPr>
            <a:spLocks noGrp="1"/>
          </p:cNvSpPr>
          <p:nvPr>
            <p:ph type="body" sz="quarter" idx="14" hasCustomPrompt="1"/>
          </p:nvPr>
        </p:nvSpPr>
        <p:spPr>
          <a:xfrm>
            <a:off x="582685" y="223338"/>
            <a:ext cx="4476959" cy="307769"/>
          </a:xfrm>
        </p:spPr>
        <p:txBody>
          <a:bodyPr lIns="0" anchor="ctr">
            <a:normAutofit/>
          </a:bodyPr>
          <a:lstStyle>
            <a:lvl1pPr marL="0" indent="0">
              <a:buNone/>
              <a:defRPr sz="1000" b="0" cap="none" spc="0" baseline="0">
                <a:ln w="0"/>
                <a:solidFill>
                  <a:srgbClr val="96C03D"/>
                </a:solidFill>
                <a:effectLst/>
              </a:defRPr>
            </a:lvl1pPr>
          </a:lstStyle>
          <a:p>
            <a:pPr lvl="0"/>
            <a:r>
              <a:rPr lang="de-CH" sz="1050" noProof="0" dirty="0"/>
              <a:t>Chapter</a:t>
            </a:r>
            <a:endParaRPr lang="de-CH" noProof="0" dirty="0"/>
          </a:p>
        </p:txBody>
      </p:sp>
      <p:cxnSp>
        <p:nvCxnSpPr>
          <p:cNvPr id="8" name="Gerade Verbindung 7"/>
          <p:cNvCxnSpPr>
            <a:cxnSpLocks/>
          </p:cNvCxnSpPr>
          <p:nvPr/>
        </p:nvCxnSpPr>
        <p:spPr>
          <a:xfrm flipV="1">
            <a:off x="564483" y="1196196"/>
            <a:ext cx="11051784" cy="1"/>
          </a:xfrm>
          <a:prstGeom prst="line">
            <a:avLst/>
          </a:prstGeom>
          <a:ln w="12700" cmpd="sng">
            <a:solidFill>
              <a:schemeClr val="accent2"/>
            </a:solidFill>
          </a:ln>
        </p:spPr>
        <p:style>
          <a:lnRef idx="1">
            <a:schemeClr val="dk1"/>
          </a:lnRef>
          <a:fillRef idx="0">
            <a:schemeClr val="dk1"/>
          </a:fillRef>
          <a:effectRef idx="0">
            <a:schemeClr val="dk1"/>
          </a:effectRef>
          <a:fontRef idx="minor">
            <a:schemeClr val="tx1"/>
          </a:fontRef>
        </p:style>
      </p:cxnSp>
      <p:sp>
        <p:nvSpPr>
          <p:cNvPr id="13" name="Textplatzhalter 12"/>
          <p:cNvSpPr>
            <a:spLocks noGrp="1"/>
          </p:cNvSpPr>
          <p:nvPr>
            <p:ph type="body" sz="quarter" idx="15" hasCustomPrompt="1"/>
          </p:nvPr>
        </p:nvSpPr>
        <p:spPr>
          <a:xfrm>
            <a:off x="1726759" y="6492875"/>
            <a:ext cx="9226164" cy="248666"/>
          </a:xfrm>
          <a:ln>
            <a:noFill/>
          </a:ln>
        </p:spPr>
        <p:txBody>
          <a:bodyPr wrap="square" lIns="0">
            <a:noAutofit/>
          </a:bodyPr>
          <a:lstStyle>
            <a:lvl1pPr marL="0" indent="0">
              <a:buFont typeface="Arial" charset="0"/>
              <a:buNone/>
              <a:defRPr sz="900">
                <a:solidFill>
                  <a:schemeClr val="tx2"/>
                </a:solidFill>
              </a:defRPr>
            </a:lvl1pPr>
          </a:lstStyle>
          <a:p>
            <a:pPr marL="342900" marR="0" lvl="0" indent="-342900" algn="l" defTabSz="457200" rtl="0" eaLnBrk="1" fontAlgn="auto" latinLnBrk="0" hangingPunct="1">
              <a:lnSpc>
                <a:spcPct val="100000"/>
              </a:lnSpc>
              <a:spcBef>
                <a:spcPct val="20000"/>
              </a:spcBef>
              <a:spcAft>
                <a:spcPts val="0"/>
              </a:spcAft>
              <a:buClrTx/>
              <a:buSzTx/>
              <a:tabLst/>
              <a:defRPr/>
            </a:pPr>
            <a:r>
              <a:rPr lang="de-CH" noProof="0" dirty="0"/>
              <a:t>Source:</a:t>
            </a:r>
          </a:p>
        </p:txBody>
      </p:sp>
      <p:sp>
        <p:nvSpPr>
          <p:cNvPr id="19" name="Datumsplatzhalter 3">
            <a:extLst>
              <a:ext uri="{FF2B5EF4-FFF2-40B4-BE49-F238E27FC236}">
                <a16:creationId xmlns:a16="http://schemas.microsoft.com/office/drawing/2014/main" id="{CEFE6C80-0BDD-46E0-BA3B-262E272AEDF3}"/>
              </a:ext>
            </a:extLst>
          </p:cNvPr>
          <p:cNvSpPr>
            <a:spLocks noGrp="1"/>
          </p:cNvSpPr>
          <p:nvPr>
            <p:ph type="dt" sz="half" idx="2"/>
          </p:nvPr>
        </p:nvSpPr>
        <p:spPr>
          <a:xfrm>
            <a:off x="596848" y="6434646"/>
            <a:ext cx="1110032" cy="365125"/>
          </a:xfrm>
          <a:prstGeom prst="rect">
            <a:avLst/>
          </a:prstGeom>
        </p:spPr>
        <p:txBody>
          <a:bodyPr vert="horz" lIns="0" tIns="45720" rIns="0" bIns="45720" rtlCol="0" anchor="ctr"/>
          <a:lstStyle>
            <a:lvl1pPr algn="l">
              <a:defRPr lang="de-DE" sz="900" kern="1200" smtClean="0">
                <a:solidFill>
                  <a:schemeClr val="accent6"/>
                </a:solidFill>
                <a:latin typeface="+mj-lt"/>
                <a:ea typeface="+mn-ea"/>
                <a:cs typeface="Arial"/>
              </a:defRPr>
            </a:lvl1pPr>
          </a:lstStyle>
          <a:p>
            <a:fld id="{B22CE7B2-AF91-431C-830E-F398DE901D82}" type="datetime1">
              <a:rPr lang="en-US" smtClean="0"/>
              <a:pPr/>
              <a:t>5/13/2024</a:t>
            </a:fld>
            <a:r>
              <a:rPr lang="en-US" dirty="0"/>
              <a:t>, Page </a:t>
            </a:r>
            <a:fld id="{9B8185B5-C8E1-D644-8C29-6566064A0E16}" type="slidenum">
              <a:rPr lang="en-US" smtClean="0"/>
              <a:pPr/>
              <a:t>‹#›</a:t>
            </a:fld>
            <a:endParaRPr lang="en-US" dirty="0"/>
          </a:p>
        </p:txBody>
      </p:sp>
      <p:sp>
        <p:nvSpPr>
          <p:cNvPr id="20" name="Content Placeholder 19">
            <a:extLst>
              <a:ext uri="{FF2B5EF4-FFF2-40B4-BE49-F238E27FC236}">
                <a16:creationId xmlns:a16="http://schemas.microsoft.com/office/drawing/2014/main" id="{9C7B6F6E-D506-4231-80B4-DE515A16F2D7}"/>
              </a:ext>
            </a:extLst>
          </p:cNvPr>
          <p:cNvSpPr>
            <a:spLocks noGrp="1"/>
          </p:cNvSpPr>
          <p:nvPr>
            <p:ph sz="quarter" idx="16"/>
          </p:nvPr>
        </p:nvSpPr>
        <p:spPr>
          <a:xfrm>
            <a:off x="596848" y="1407644"/>
            <a:ext cx="11018890" cy="478442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6800174"/>
      </p:ext>
    </p:extLst>
  </p:cSld>
  <p:clrMapOvr>
    <a:masterClrMapping/>
  </p:clrMapOvr>
  <p:extLst>
    <p:ext uri="{DCECCB84-F9BA-43D5-87BE-67443E8EF086}">
      <p15:sldGuideLst xmlns:p15="http://schemas.microsoft.com/office/powerpoint/2012/main">
        <p15:guide id="1" orient="horz" pos="935">
          <p15:clr>
            <a:srgbClr val="FBAE40"/>
          </p15:clr>
        </p15:guide>
        <p15:guide id="2" pos="7317">
          <p15:clr>
            <a:srgbClr val="FBAE40"/>
          </p15:clr>
        </p15:guide>
        <p15:guide id="3" pos="363">
          <p15:clr>
            <a:srgbClr val="FBAE40"/>
          </p15:clr>
        </p15:guide>
        <p15:guide id="4" orient="horz" pos="3929">
          <p15:clr>
            <a:srgbClr val="FBAE40"/>
          </p15:clr>
        </p15:guide>
        <p15:guide id="5" pos="3689">
          <p15:clr>
            <a:srgbClr val="FBAE40"/>
          </p15:clr>
        </p15:guide>
        <p15:guide id="6" pos="399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8A995-540D-BFF0-D080-6A3AD28A1E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7AC475-AAAE-AEA2-70A6-575F9C33D6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07823A-2616-411E-AC68-D98E0CD4756C}"/>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5" name="Footer Placeholder 4">
            <a:extLst>
              <a:ext uri="{FF2B5EF4-FFF2-40B4-BE49-F238E27FC236}">
                <a16:creationId xmlns:a16="http://schemas.microsoft.com/office/drawing/2014/main" id="{EE841AFF-D942-72B7-1C7F-C330E0A3A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77EFDF-3B89-A70C-30B6-5235FB906D11}"/>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2198144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D8E01-06A3-2688-DF34-B44798F01F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1D6794-CA87-9230-CBE9-403FEF4B900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095EF0-54C1-6C3B-F76C-DD6DE56CD6CF}"/>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5" name="Footer Placeholder 4">
            <a:extLst>
              <a:ext uri="{FF2B5EF4-FFF2-40B4-BE49-F238E27FC236}">
                <a16:creationId xmlns:a16="http://schemas.microsoft.com/office/drawing/2014/main" id="{20A1D636-908D-6BF9-95DD-D8A09AB14F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CCD8B5-7361-BF5F-6F49-C70C3B04876D}"/>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3980127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1ED87-6F01-8B3C-C64B-E61B767CAE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03774A-16D5-0DC8-113B-80CD1549D9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E70ACC-ED5E-C72B-FCFB-64CD0C260F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771FFA8-8E3F-4DEF-8E35-BF0BF1A1CB0B}"/>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6" name="Footer Placeholder 5">
            <a:extLst>
              <a:ext uri="{FF2B5EF4-FFF2-40B4-BE49-F238E27FC236}">
                <a16:creationId xmlns:a16="http://schemas.microsoft.com/office/drawing/2014/main" id="{02CFAED5-5999-0B7E-98C2-09F815EE80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DB032C-7431-A64C-066A-FA565D2155A9}"/>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1976247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8338D-E18D-832D-FDFC-518B08A608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0018EA5-C228-9136-FA71-5B5B375041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36AAFA8-368F-47DD-6E99-3CD8CB777D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F6911A-0D49-6A41-5612-4CDA7C45CB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1A2AF4-17E4-2046-6C51-209F9C52FB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5D1D44E-7D36-305E-81BC-F8881C2F847C}"/>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8" name="Footer Placeholder 7">
            <a:extLst>
              <a:ext uri="{FF2B5EF4-FFF2-40B4-BE49-F238E27FC236}">
                <a16:creationId xmlns:a16="http://schemas.microsoft.com/office/drawing/2014/main" id="{E22B6692-7019-F09C-8EB4-D3E10DDB39D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5F0376-F5E8-F3F1-5911-842373C1C7CC}"/>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3139898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57BBA-63FF-C959-B59C-F4247C890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417019-4F73-85EE-3BCD-954D00D19911}"/>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4" name="Footer Placeholder 3">
            <a:extLst>
              <a:ext uri="{FF2B5EF4-FFF2-40B4-BE49-F238E27FC236}">
                <a16:creationId xmlns:a16="http://schemas.microsoft.com/office/drawing/2014/main" id="{0CF90324-628C-54F9-91B2-F273585E88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AF3878-B648-E7D4-73FE-76D11FB975B4}"/>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25734480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A14211-EA51-6678-FCA3-82AADFA06D9D}"/>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3" name="Footer Placeholder 2">
            <a:extLst>
              <a:ext uri="{FF2B5EF4-FFF2-40B4-BE49-F238E27FC236}">
                <a16:creationId xmlns:a16="http://schemas.microsoft.com/office/drawing/2014/main" id="{D25BFFF0-71D9-0740-F558-26A8B1D9EA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60F8A71-F9B9-FDB6-29AF-46A971F57E9E}"/>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16187652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3E4C1-245E-984F-87E1-C54741D5B9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AC0681-54BD-9497-A462-FFD6667DD9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C93590-7C9A-4B4E-8088-D23DA39726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DA0F58-3815-650F-014A-E4B6C6ECF74F}"/>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6" name="Footer Placeholder 5">
            <a:extLst>
              <a:ext uri="{FF2B5EF4-FFF2-40B4-BE49-F238E27FC236}">
                <a16:creationId xmlns:a16="http://schemas.microsoft.com/office/drawing/2014/main" id="{79CD1C71-8A5C-5BD0-211B-3060798977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423303-6B70-DAC6-0B40-0E933BAF7E75}"/>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3307469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AE9F3-F009-EF5E-C7E1-BF73D10CAF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155693-8DAA-9347-C72D-F3EE61AD56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0F98E0-18E1-0369-90BE-59AFEF88EF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2A4CEF-BA1C-5BFD-6FF4-AF0F12DB2A1B}"/>
              </a:ext>
            </a:extLst>
          </p:cNvPr>
          <p:cNvSpPr>
            <a:spLocks noGrp="1"/>
          </p:cNvSpPr>
          <p:nvPr>
            <p:ph type="dt" sz="half" idx="10"/>
          </p:nvPr>
        </p:nvSpPr>
        <p:spPr/>
        <p:txBody>
          <a:bodyPr/>
          <a:lstStyle/>
          <a:p>
            <a:fld id="{DCF25230-3F5F-4B20-9FEF-B585BC2F2409}" type="datetimeFigureOut">
              <a:rPr lang="en-US" smtClean="0"/>
              <a:t>5/13/2024</a:t>
            </a:fld>
            <a:endParaRPr lang="en-US"/>
          </a:p>
        </p:txBody>
      </p:sp>
      <p:sp>
        <p:nvSpPr>
          <p:cNvPr id="6" name="Footer Placeholder 5">
            <a:extLst>
              <a:ext uri="{FF2B5EF4-FFF2-40B4-BE49-F238E27FC236}">
                <a16:creationId xmlns:a16="http://schemas.microsoft.com/office/drawing/2014/main" id="{3C55A5F4-3901-BD06-1EC9-FB70908E4B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2E1308-4CE1-AB31-8050-87C8EA62CDE3}"/>
              </a:ext>
            </a:extLst>
          </p:cNvPr>
          <p:cNvSpPr>
            <a:spLocks noGrp="1"/>
          </p:cNvSpPr>
          <p:nvPr>
            <p:ph type="sldNum" sz="quarter" idx="12"/>
          </p:nvPr>
        </p:nvSpPr>
        <p:spPr/>
        <p:txBody>
          <a:bodyPr/>
          <a:lstStyle/>
          <a:p>
            <a:fld id="{AA145C42-8B22-4DB1-8A08-1E455FEF92DD}" type="slidenum">
              <a:rPr lang="en-US" smtClean="0"/>
              <a:t>‹#›</a:t>
            </a:fld>
            <a:endParaRPr lang="en-US"/>
          </a:p>
        </p:txBody>
      </p:sp>
    </p:spTree>
    <p:extLst>
      <p:ext uri="{BB962C8B-B14F-4D97-AF65-F5344CB8AC3E}">
        <p14:creationId xmlns:p14="http://schemas.microsoft.com/office/powerpoint/2010/main" val="5678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24BCA2-E46D-2A73-B8AE-4A0E5A9FDF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D99D4B-8752-FBAF-5C17-CB29BBD83E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06FD40-6881-2C2B-9FA9-614BD19B2F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CF25230-3F5F-4B20-9FEF-B585BC2F2409}" type="datetimeFigureOut">
              <a:rPr lang="en-US" smtClean="0"/>
              <a:t>5/13/2024</a:t>
            </a:fld>
            <a:endParaRPr lang="en-US"/>
          </a:p>
        </p:txBody>
      </p:sp>
      <p:sp>
        <p:nvSpPr>
          <p:cNvPr id="5" name="Footer Placeholder 4">
            <a:extLst>
              <a:ext uri="{FF2B5EF4-FFF2-40B4-BE49-F238E27FC236}">
                <a16:creationId xmlns:a16="http://schemas.microsoft.com/office/drawing/2014/main" id="{34A93FD7-A0F3-0F23-A601-59B058925D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0C500C7-8AAD-2AAC-61E3-0371EF5CD3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A145C42-8B22-4DB1-8A08-1E455FEF92DD}" type="slidenum">
              <a:rPr lang="en-US" smtClean="0"/>
              <a:t>‹#›</a:t>
            </a:fld>
            <a:endParaRPr lang="en-US"/>
          </a:p>
        </p:txBody>
      </p:sp>
    </p:spTree>
    <p:extLst>
      <p:ext uri="{BB962C8B-B14F-4D97-AF65-F5344CB8AC3E}">
        <p14:creationId xmlns:p14="http://schemas.microsoft.com/office/powerpoint/2010/main" val="7602043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0" name="Rectangle 1039">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There's No Good Reason to Buy a Carbon Bike">
            <a:extLst>
              <a:ext uri="{FF2B5EF4-FFF2-40B4-BE49-F238E27FC236}">
                <a16:creationId xmlns:a16="http://schemas.microsoft.com/office/drawing/2014/main" id="{ACCD7B60-936D-A36E-E367-9AE781D58434}"/>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b="1277"/>
          <a:stretch/>
        </p:blipFill>
        <p:spPr bwMode="auto">
          <a:xfrm>
            <a:off x="128585" y="115194"/>
            <a:ext cx="11934817" cy="66276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6608C93-E459-8A97-8152-8A87A417378E}"/>
              </a:ext>
            </a:extLst>
          </p:cNvPr>
          <p:cNvSpPr>
            <a:spLocks noGrp="1"/>
          </p:cNvSpPr>
          <p:nvPr>
            <p:ph type="ctrTitle"/>
          </p:nvPr>
        </p:nvSpPr>
        <p:spPr>
          <a:xfrm>
            <a:off x="728663" y="1422400"/>
            <a:ext cx="5505449" cy="2387600"/>
          </a:xfrm>
        </p:spPr>
        <p:txBody>
          <a:bodyPr>
            <a:normAutofit/>
          </a:bodyPr>
          <a:lstStyle/>
          <a:p>
            <a:pPr algn="l"/>
            <a:r>
              <a:rPr lang="en-US" sz="5000" dirty="0">
                <a:solidFill>
                  <a:schemeClr val="bg1"/>
                </a:solidFill>
              </a:rPr>
              <a:t>Improving Profits</a:t>
            </a:r>
            <a:br>
              <a:rPr lang="en-US" sz="5000" dirty="0">
                <a:solidFill>
                  <a:schemeClr val="bg1"/>
                </a:solidFill>
              </a:rPr>
            </a:br>
            <a:r>
              <a:rPr lang="en-US" sz="5000" dirty="0">
                <a:solidFill>
                  <a:schemeClr val="bg1"/>
                </a:solidFill>
              </a:rPr>
              <a:t>of BikeZ Ltd.</a:t>
            </a:r>
          </a:p>
        </p:txBody>
      </p:sp>
      <p:sp>
        <p:nvSpPr>
          <p:cNvPr id="3" name="Subtitle 2">
            <a:extLst>
              <a:ext uri="{FF2B5EF4-FFF2-40B4-BE49-F238E27FC236}">
                <a16:creationId xmlns:a16="http://schemas.microsoft.com/office/drawing/2014/main" id="{DF115CC9-1E13-047A-8B6B-72130AF84A39}"/>
              </a:ext>
            </a:extLst>
          </p:cNvPr>
          <p:cNvSpPr>
            <a:spLocks noGrp="1"/>
          </p:cNvSpPr>
          <p:nvPr>
            <p:ph type="subTitle" idx="1"/>
          </p:nvPr>
        </p:nvSpPr>
        <p:spPr>
          <a:xfrm>
            <a:off x="728663" y="3902075"/>
            <a:ext cx="5505449" cy="1655762"/>
          </a:xfrm>
        </p:spPr>
        <p:txBody>
          <a:bodyPr>
            <a:normAutofit/>
          </a:bodyPr>
          <a:lstStyle/>
          <a:p>
            <a:pPr algn="l"/>
            <a:r>
              <a:rPr lang="en-US" sz="2000" dirty="0">
                <a:solidFill>
                  <a:schemeClr val="bg1"/>
                </a:solidFill>
              </a:rPr>
              <a:t>Executive Leadership</a:t>
            </a:r>
          </a:p>
          <a:p>
            <a:pPr algn="l"/>
            <a:endParaRPr lang="en-US" sz="2000" dirty="0">
              <a:solidFill>
                <a:schemeClr val="bg1"/>
              </a:solidFill>
            </a:endParaRPr>
          </a:p>
          <a:p>
            <a:pPr algn="l"/>
            <a:r>
              <a:rPr lang="en-US" sz="1600" dirty="0">
                <a:solidFill>
                  <a:schemeClr val="bg1"/>
                </a:solidFill>
              </a:rPr>
              <a:t>Viktoria Samberger</a:t>
            </a:r>
            <a:endParaRPr lang="en-US" sz="1400" dirty="0">
              <a:solidFill>
                <a:schemeClr val="bg1"/>
              </a:solidFill>
            </a:endParaRPr>
          </a:p>
        </p:txBody>
      </p:sp>
      <p:sp>
        <p:nvSpPr>
          <p:cNvPr id="1042" name="Rectangle 1041">
            <a:extLst>
              <a:ext uri="{FF2B5EF4-FFF2-40B4-BE49-F238E27FC236}">
                <a16:creationId xmlns:a16="http://schemas.microsoft.com/office/drawing/2014/main" id="{1A89CBBC-7743-43D9-A324-25CB472E9B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8162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719301"/>
            <a:ext cx="11033209" cy="461033"/>
          </a:xfrm>
        </p:spPr>
        <p:txBody>
          <a:bodyPr/>
          <a:lstStyle/>
          <a:p>
            <a:r>
              <a:rPr lang="en-US" b="1" dirty="0">
                <a:solidFill>
                  <a:srgbClr val="074650"/>
                </a:solidFill>
              </a:rPr>
              <a:t>Despite high sales numbers, our profits are very low.</a:t>
            </a: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2706190" cy="338554"/>
          </a:xfrm>
          <a:prstGeom prst="rect">
            <a:avLst/>
          </a:prstGeom>
          <a:noFill/>
        </p:spPr>
        <p:txBody>
          <a:bodyPr wrap="none" rtlCol="0">
            <a:spAutoFit/>
          </a:bodyPr>
          <a:lstStyle/>
          <a:p>
            <a:r>
              <a:rPr lang="de-DE" altLang="zh-TW" sz="1600" dirty="0"/>
              <a:t>Deep-Dive Profits Evaluation</a:t>
            </a:r>
            <a:endParaRPr lang="en-US" sz="1600" dirty="0"/>
          </a:p>
        </p:txBody>
      </p:sp>
      <p:sp>
        <p:nvSpPr>
          <p:cNvPr id="3" name="Date Placeholder 4">
            <a:extLst>
              <a:ext uri="{FF2B5EF4-FFF2-40B4-BE49-F238E27FC236}">
                <a16:creationId xmlns:a16="http://schemas.microsoft.com/office/drawing/2014/main" id="{613F9E0C-014C-F3B2-6061-2EB9998A068C}"/>
              </a:ext>
            </a:extLst>
          </p:cNvPr>
          <p:cNvSpPr>
            <a:spLocks noGrp="1"/>
          </p:cNvSpPr>
          <p:nvPr>
            <p:ph type="dt" sz="half" idx="2"/>
          </p:nvPr>
        </p:nvSpPr>
        <p:spPr>
          <a:xfrm>
            <a:off x="596848" y="6434646"/>
            <a:ext cx="1110032" cy="365125"/>
          </a:xfrm>
        </p:spPr>
        <p:txBody>
          <a:bodyPr/>
          <a:lstStyle/>
          <a:p>
            <a:fld id="{B22CE7B2-AF91-431C-830E-F398DE901D82}" type="datetime1">
              <a:rPr lang="en-US" smtClean="0">
                <a:solidFill>
                  <a:schemeClr val="accent5">
                    <a:lumMod val="60000"/>
                    <a:lumOff val="40000"/>
                  </a:schemeClr>
                </a:solidFill>
                <a:latin typeface="Segoe UI" panose="020B0502040204020203" pitchFamily="34" charset="0"/>
                <a:cs typeface="Segoe UI" panose="020B0502040204020203" pitchFamily="34" charset="0"/>
              </a:rPr>
              <a:pPr/>
              <a:t>5/13/2024</a:t>
            </a:fld>
            <a:r>
              <a:rPr lang="en-US" dirty="0">
                <a:solidFill>
                  <a:schemeClr val="accent5">
                    <a:lumMod val="60000"/>
                    <a:lumOff val="40000"/>
                  </a:schemeClr>
                </a:solidFill>
                <a:latin typeface="Segoe UI" panose="020B0502040204020203" pitchFamily="34" charset="0"/>
                <a:cs typeface="Segoe UI" panose="020B0502040204020203" pitchFamily="34" charset="0"/>
              </a:rPr>
              <a:t>, Page </a:t>
            </a:r>
            <a:fld id="{9B8185B5-C8E1-D644-8C29-6566064A0E16}" type="slidenum">
              <a:rPr lang="en-US" smtClean="0">
                <a:solidFill>
                  <a:schemeClr val="accent5">
                    <a:lumMod val="60000"/>
                    <a:lumOff val="40000"/>
                  </a:schemeClr>
                </a:solidFill>
                <a:latin typeface="Segoe UI" panose="020B0502040204020203" pitchFamily="34" charset="0"/>
                <a:cs typeface="Segoe UI" panose="020B0502040204020203" pitchFamily="34" charset="0"/>
              </a:rPr>
              <a:pPr/>
              <a:t>10</a:t>
            </a:fld>
            <a:endParaRPr lang="en-US" dirty="0">
              <a:solidFill>
                <a:schemeClr val="accent5">
                  <a:lumMod val="60000"/>
                  <a:lumOff val="40000"/>
                </a:schemeClr>
              </a:solidFill>
              <a:latin typeface="Segoe UI" panose="020B0502040204020203" pitchFamily="34" charset="0"/>
              <a:cs typeface="Segoe UI" panose="020B0502040204020203" pitchFamily="34" charset="0"/>
            </a:endParaRPr>
          </a:p>
        </p:txBody>
      </p:sp>
      <p:grpSp>
        <p:nvGrpSpPr>
          <p:cNvPr id="24" name="Group 23">
            <a:extLst>
              <a:ext uri="{FF2B5EF4-FFF2-40B4-BE49-F238E27FC236}">
                <a16:creationId xmlns:a16="http://schemas.microsoft.com/office/drawing/2014/main" id="{3B19649D-3E73-4E70-9854-63FF08FAD837}"/>
              </a:ext>
            </a:extLst>
          </p:cNvPr>
          <p:cNvGrpSpPr/>
          <p:nvPr/>
        </p:nvGrpSpPr>
        <p:grpSpPr>
          <a:xfrm>
            <a:off x="1662695" y="1768613"/>
            <a:ext cx="8866611" cy="1634178"/>
            <a:chOff x="1403912" y="1593353"/>
            <a:chExt cx="8866611" cy="1634178"/>
          </a:xfrm>
        </p:grpSpPr>
        <p:pic>
          <p:nvPicPr>
            <p:cNvPr id="66" name="Picture 65">
              <a:extLst>
                <a:ext uri="{FF2B5EF4-FFF2-40B4-BE49-F238E27FC236}">
                  <a16:creationId xmlns:a16="http://schemas.microsoft.com/office/drawing/2014/main" id="{E5FB80A8-7329-F7F2-887B-4351F23D2033}"/>
                </a:ext>
              </a:extLst>
            </p:cNvPr>
            <p:cNvPicPr>
              <a:picLocks noChangeAspect="1"/>
            </p:cNvPicPr>
            <p:nvPr/>
          </p:nvPicPr>
          <p:blipFill rotWithShape="1">
            <a:blip r:embed="rId3"/>
            <a:srcRect l="19688" t="28255" r="65239" b="56535"/>
            <a:stretch/>
          </p:blipFill>
          <p:spPr>
            <a:xfrm>
              <a:off x="1403912" y="1922737"/>
              <a:ext cx="1718554" cy="975411"/>
            </a:xfrm>
            <a:prstGeom prst="rect">
              <a:avLst/>
            </a:prstGeom>
          </p:spPr>
        </p:pic>
        <p:pic>
          <p:nvPicPr>
            <p:cNvPr id="69" name="Picture 68">
              <a:extLst>
                <a:ext uri="{FF2B5EF4-FFF2-40B4-BE49-F238E27FC236}">
                  <a16:creationId xmlns:a16="http://schemas.microsoft.com/office/drawing/2014/main" id="{A9D62583-3FB3-FC09-6882-6D7B8D71DAB4}"/>
                </a:ext>
              </a:extLst>
            </p:cNvPr>
            <p:cNvPicPr>
              <a:picLocks noChangeAspect="1"/>
            </p:cNvPicPr>
            <p:nvPr/>
          </p:nvPicPr>
          <p:blipFill rotWithShape="1">
            <a:blip r:embed="rId3"/>
            <a:srcRect l="19688" t="43834" r="65239" b="40837"/>
            <a:stretch/>
          </p:blipFill>
          <p:spPr>
            <a:xfrm>
              <a:off x="3364640" y="1918952"/>
              <a:ext cx="1718554" cy="982980"/>
            </a:xfrm>
            <a:prstGeom prst="rect">
              <a:avLst/>
            </a:prstGeom>
          </p:spPr>
        </p:pic>
        <p:pic>
          <p:nvPicPr>
            <p:cNvPr id="14" name="Picture 13">
              <a:extLst>
                <a:ext uri="{FF2B5EF4-FFF2-40B4-BE49-F238E27FC236}">
                  <a16:creationId xmlns:a16="http://schemas.microsoft.com/office/drawing/2014/main" id="{187249CE-1A69-6A2A-1D71-BAB100E9E7AE}"/>
                </a:ext>
              </a:extLst>
            </p:cNvPr>
            <p:cNvPicPr>
              <a:picLocks noChangeAspect="1"/>
            </p:cNvPicPr>
            <p:nvPr/>
          </p:nvPicPr>
          <p:blipFill rotWithShape="1">
            <a:blip r:embed="rId4"/>
            <a:srcRect l="36500" t="27822" r="28405" b="51560"/>
            <a:stretch/>
          </p:blipFill>
          <p:spPr>
            <a:xfrm>
              <a:off x="5325368" y="1593353"/>
              <a:ext cx="4945155" cy="1634178"/>
            </a:xfrm>
            <a:prstGeom prst="rect">
              <a:avLst/>
            </a:prstGeom>
          </p:spPr>
        </p:pic>
      </p:grpSp>
      <p:sp>
        <p:nvSpPr>
          <p:cNvPr id="25" name="Rectangle: Rounded Corners 24">
            <a:extLst>
              <a:ext uri="{FF2B5EF4-FFF2-40B4-BE49-F238E27FC236}">
                <a16:creationId xmlns:a16="http://schemas.microsoft.com/office/drawing/2014/main" id="{1E136B17-E7C1-A782-2E83-E5D959A8EFC5}"/>
              </a:ext>
            </a:extLst>
          </p:cNvPr>
          <p:cNvSpPr/>
          <p:nvPr/>
        </p:nvSpPr>
        <p:spPr>
          <a:xfrm>
            <a:off x="1662694" y="1844460"/>
            <a:ext cx="3679283" cy="142184"/>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lumMod val="50000"/>
                  </a:schemeClr>
                </a:solidFill>
                <a:latin typeface="Segoe UI" panose="020B0502040204020203" pitchFamily="34" charset="0"/>
                <a:cs typeface="Segoe UI" panose="020B0502040204020203" pitchFamily="34" charset="0"/>
              </a:rPr>
              <a:t>Cumulatively since 2001:</a:t>
            </a:r>
          </a:p>
        </p:txBody>
      </p:sp>
      <p:grpSp>
        <p:nvGrpSpPr>
          <p:cNvPr id="6" name="Group 5">
            <a:extLst>
              <a:ext uri="{FF2B5EF4-FFF2-40B4-BE49-F238E27FC236}">
                <a16:creationId xmlns:a16="http://schemas.microsoft.com/office/drawing/2014/main" id="{2D2F64E1-6422-441F-1FCC-0A6CFCF3EC6C}"/>
              </a:ext>
            </a:extLst>
          </p:cNvPr>
          <p:cNvGrpSpPr/>
          <p:nvPr/>
        </p:nvGrpSpPr>
        <p:grpSpPr>
          <a:xfrm>
            <a:off x="477520" y="3782916"/>
            <a:ext cx="5458460" cy="2383309"/>
            <a:chOff x="477520" y="3782916"/>
            <a:chExt cx="5458460" cy="2383309"/>
          </a:xfrm>
        </p:grpSpPr>
        <p:sp>
          <p:nvSpPr>
            <p:cNvPr id="10" name="Rectangle: Rounded Corners 9">
              <a:extLst>
                <a:ext uri="{FF2B5EF4-FFF2-40B4-BE49-F238E27FC236}">
                  <a16:creationId xmlns:a16="http://schemas.microsoft.com/office/drawing/2014/main" id="{05A39E65-6772-912F-0B16-87FD928DCCF6}"/>
                </a:ext>
              </a:extLst>
            </p:cNvPr>
            <p:cNvSpPr/>
            <p:nvPr/>
          </p:nvSpPr>
          <p:spPr>
            <a:xfrm>
              <a:off x="582686" y="3782916"/>
              <a:ext cx="5353294" cy="292301"/>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Our biggest source of income is the Category ‘Bikes’</a:t>
              </a:r>
            </a:p>
          </p:txBody>
        </p:sp>
        <p:grpSp>
          <p:nvGrpSpPr>
            <p:cNvPr id="16" name="Group 15">
              <a:extLst>
                <a:ext uri="{FF2B5EF4-FFF2-40B4-BE49-F238E27FC236}">
                  <a16:creationId xmlns:a16="http://schemas.microsoft.com/office/drawing/2014/main" id="{3B51FC40-C784-5714-2D87-E6BCD52D68BC}"/>
                </a:ext>
              </a:extLst>
            </p:cNvPr>
            <p:cNvGrpSpPr/>
            <p:nvPr/>
          </p:nvGrpSpPr>
          <p:grpSpPr>
            <a:xfrm>
              <a:off x="800250" y="4128497"/>
              <a:ext cx="4644433" cy="2037728"/>
              <a:chOff x="800250" y="3922757"/>
              <a:chExt cx="4644433" cy="2037728"/>
            </a:xfrm>
          </p:grpSpPr>
          <p:pic>
            <p:nvPicPr>
              <p:cNvPr id="12" name="Picture 11">
                <a:extLst>
                  <a:ext uri="{FF2B5EF4-FFF2-40B4-BE49-F238E27FC236}">
                    <a16:creationId xmlns:a16="http://schemas.microsoft.com/office/drawing/2014/main" id="{F6A5B375-A8F3-04E1-4EB5-9616311DDAE6}"/>
                  </a:ext>
                </a:extLst>
              </p:cNvPr>
              <p:cNvPicPr>
                <a:picLocks noChangeAspect="1"/>
              </p:cNvPicPr>
              <p:nvPr/>
            </p:nvPicPr>
            <p:blipFill rotWithShape="1">
              <a:blip r:embed="rId5"/>
              <a:srcRect l="15000" t="33743" r="41500" b="58614"/>
              <a:stretch/>
            </p:blipFill>
            <p:spPr>
              <a:xfrm>
                <a:off x="800250" y="3922757"/>
                <a:ext cx="4644433" cy="458982"/>
              </a:xfrm>
              <a:prstGeom prst="rect">
                <a:avLst/>
              </a:prstGeom>
            </p:spPr>
          </p:pic>
          <p:pic>
            <p:nvPicPr>
              <p:cNvPr id="15" name="Picture 14">
                <a:extLst>
                  <a:ext uri="{FF2B5EF4-FFF2-40B4-BE49-F238E27FC236}">
                    <a16:creationId xmlns:a16="http://schemas.microsoft.com/office/drawing/2014/main" id="{ACC46BD3-A9B3-732A-706F-B182C142416C}"/>
                  </a:ext>
                </a:extLst>
              </p:cNvPr>
              <p:cNvPicPr>
                <a:picLocks noChangeAspect="1"/>
              </p:cNvPicPr>
              <p:nvPr/>
            </p:nvPicPr>
            <p:blipFill rotWithShape="1">
              <a:blip r:embed="rId5"/>
              <a:srcRect l="15000" t="45711" r="41500" b="28555"/>
              <a:stretch/>
            </p:blipFill>
            <p:spPr>
              <a:xfrm>
                <a:off x="800250" y="4415029"/>
                <a:ext cx="4644433" cy="1545456"/>
              </a:xfrm>
              <a:prstGeom prst="rect">
                <a:avLst/>
              </a:prstGeom>
            </p:spPr>
          </p:pic>
        </p:grpSp>
        <p:sp>
          <p:nvSpPr>
            <p:cNvPr id="4" name="Rectangle: Rounded Corners 3">
              <a:extLst>
                <a:ext uri="{FF2B5EF4-FFF2-40B4-BE49-F238E27FC236}">
                  <a16:creationId xmlns:a16="http://schemas.microsoft.com/office/drawing/2014/main" id="{ABB45D34-9CEB-504E-4BCE-3A8ED3D962D6}"/>
                </a:ext>
              </a:extLst>
            </p:cNvPr>
            <p:cNvSpPr/>
            <p:nvPr/>
          </p:nvSpPr>
          <p:spPr>
            <a:xfrm>
              <a:off x="477520" y="4163041"/>
              <a:ext cx="894080" cy="292301"/>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bg1">
                      <a:lumMod val="50000"/>
                    </a:schemeClr>
                  </a:solidFill>
                  <a:latin typeface="Segoe UI" panose="020B0502040204020203" pitchFamily="34" charset="0"/>
                  <a:cs typeface="Segoe UI" panose="020B0502040204020203" pitchFamily="34" charset="0"/>
                </a:rPr>
                <a:t>Cumulatively since 2001:</a:t>
              </a:r>
            </a:p>
          </p:txBody>
        </p:sp>
      </p:grpSp>
      <p:grpSp>
        <p:nvGrpSpPr>
          <p:cNvPr id="8" name="Group 7">
            <a:extLst>
              <a:ext uri="{FF2B5EF4-FFF2-40B4-BE49-F238E27FC236}">
                <a16:creationId xmlns:a16="http://schemas.microsoft.com/office/drawing/2014/main" id="{C3293427-E150-0F16-CB40-EC1D91A55524}"/>
              </a:ext>
            </a:extLst>
          </p:cNvPr>
          <p:cNvGrpSpPr/>
          <p:nvPr/>
        </p:nvGrpSpPr>
        <p:grpSpPr>
          <a:xfrm>
            <a:off x="6180614" y="3782916"/>
            <a:ext cx="5435281" cy="2478072"/>
            <a:chOff x="6180614" y="3782916"/>
            <a:chExt cx="5435281" cy="2478072"/>
          </a:xfrm>
        </p:grpSpPr>
        <p:sp>
          <p:nvSpPr>
            <p:cNvPr id="68" name="Rectangle: Rounded Corners 67">
              <a:extLst>
                <a:ext uri="{FF2B5EF4-FFF2-40B4-BE49-F238E27FC236}">
                  <a16:creationId xmlns:a16="http://schemas.microsoft.com/office/drawing/2014/main" id="{D8B617E8-690F-DD41-4724-09DC9674396A}"/>
                </a:ext>
              </a:extLst>
            </p:cNvPr>
            <p:cNvSpPr/>
            <p:nvPr/>
          </p:nvSpPr>
          <p:spPr>
            <a:xfrm>
              <a:off x="6256022" y="3782916"/>
              <a:ext cx="5359873" cy="283688"/>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Likewise, our most profitable Category is ‘Bikes’</a:t>
              </a:r>
            </a:p>
          </p:txBody>
        </p:sp>
        <p:grpSp>
          <p:nvGrpSpPr>
            <p:cNvPr id="27" name="Group 26">
              <a:extLst>
                <a:ext uri="{FF2B5EF4-FFF2-40B4-BE49-F238E27FC236}">
                  <a16:creationId xmlns:a16="http://schemas.microsoft.com/office/drawing/2014/main" id="{51F36375-04C6-59F9-4EF3-BCD0A7FFF7C7}"/>
                </a:ext>
              </a:extLst>
            </p:cNvPr>
            <p:cNvGrpSpPr/>
            <p:nvPr/>
          </p:nvGrpSpPr>
          <p:grpSpPr>
            <a:xfrm>
              <a:off x="6762454" y="4133073"/>
              <a:ext cx="4644434" cy="2127915"/>
              <a:chOff x="6762454" y="4110213"/>
              <a:chExt cx="4644434" cy="2127915"/>
            </a:xfrm>
          </p:grpSpPr>
          <p:pic>
            <p:nvPicPr>
              <p:cNvPr id="17" name="Picture 16">
                <a:extLst>
                  <a:ext uri="{FF2B5EF4-FFF2-40B4-BE49-F238E27FC236}">
                    <a16:creationId xmlns:a16="http://schemas.microsoft.com/office/drawing/2014/main" id="{C14A8EAD-2961-1F54-FBE5-39BA73B17D0C}"/>
                  </a:ext>
                </a:extLst>
              </p:cNvPr>
              <p:cNvPicPr>
                <a:picLocks noChangeAspect="1"/>
              </p:cNvPicPr>
              <p:nvPr/>
            </p:nvPicPr>
            <p:blipFill rotWithShape="1">
              <a:blip r:embed="rId6">
                <a:alphaModFix/>
              </a:blip>
              <a:srcRect l="17907" t="50135" r="35603" b="20666"/>
              <a:stretch/>
            </p:blipFill>
            <p:spPr>
              <a:xfrm>
                <a:off x="6762454" y="4561332"/>
                <a:ext cx="4627282" cy="1676796"/>
              </a:xfrm>
              <a:prstGeom prst="rect">
                <a:avLst/>
              </a:prstGeom>
            </p:spPr>
          </p:pic>
          <p:pic>
            <p:nvPicPr>
              <p:cNvPr id="20" name="Picture 19">
                <a:extLst>
                  <a:ext uri="{FF2B5EF4-FFF2-40B4-BE49-F238E27FC236}">
                    <a16:creationId xmlns:a16="http://schemas.microsoft.com/office/drawing/2014/main" id="{83FA9D65-C005-0FC3-050D-497A0B23A001}"/>
                  </a:ext>
                </a:extLst>
              </p:cNvPr>
              <p:cNvPicPr>
                <a:picLocks noChangeAspect="1"/>
              </p:cNvPicPr>
              <p:nvPr/>
            </p:nvPicPr>
            <p:blipFill rotWithShape="1">
              <a:blip r:embed="rId5"/>
              <a:srcRect l="15000" t="33743" r="41500" b="58614"/>
              <a:stretch/>
            </p:blipFill>
            <p:spPr>
              <a:xfrm>
                <a:off x="6762454" y="4110213"/>
                <a:ext cx="4644433" cy="458982"/>
              </a:xfrm>
              <a:prstGeom prst="rect">
                <a:avLst/>
              </a:prstGeom>
            </p:spPr>
          </p:pic>
          <p:pic>
            <p:nvPicPr>
              <p:cNvPr id="26" name="Picture 25">
                <a:extLst>
                  <a:ext uri="{FF2B5EF4-FFF2-40B4-BE49-F238E27FC236}">
                    <a16:creationId xmlns:a16="http://schemas.microsoft.com/office/drawing/2014/main" id="{78C59CEE-B3AF-73A6-3716-15DDEEF412A3}"/>
                  </a:ext>
                </a:extLst>
              </p:cNvPr>
              <p:cNvPicPr>
                <a:picLocks noChangeAspect="1"/>
              </p:cNvPicPr>
              <p:nvPr/>
            </p:nvPicPr>
            <p:blipFill rotWithShape="1">
              <a:blip r:embed="rId6">
                <a:alphaModFix/>
              </a:blip>
              <a:srcRect l="42676" t="41563" r="35603" b="54866"/>
              <a:stretch/>
            </p:blipFill>
            <p:spPr>
              <a:xfrm>
                <a:off x="9251106" y="4304648"/>
                <a:ext cx="2155782" cy="204487"/>
              </a:xfrm>
              <a:prstGeom prst="rect">
                <a:avLst/>
              </a:prstGeom>
            </p:spPr>
          </p:pic>
        </p:grpSp>
        <p:sp>
          <p:nvSpPr>
            <p:cNvPr id="5" name="Rectangle: Rounded Corners 4">
              <a:extLst>
                <a:ext uri="{FF2B5EF4-FFF2-40B4-BE49-F238E27FC236}">
                  <a16:creationId xmlns:a16="http://schemas.microsoft.com/office/drawing/2014/main" id="{089421A0-60F0-12CA-7187-DBA46459DED2}"/>
                </a:ext>
              </a:extLst>
            </p:cNvPr>
            <p:cNvSpPr/>
            <p:nvPr/>
          </p:nvSpPr>
          <p:spPr>
            <a:xfrm>
              <a:off x="6180614" y="4163041"/>
              <a:ext cx="894080" cy="292301"/>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bg1">
                      <a:lumMod val="50000"/>
                    </a:schemeClr>
                  </a:solidFill>
                  <a:latin typeface="Segoe UI" panose="020B0502040204020203" pitchFamily="34" charset="0"/>
                  <a:cs typeface="Segoe UI" panose="020B0502040204020203" pitchFamily="34" charset="0"/>
                </a:rPr>
                <a:t>Cumulatively since 2001:</a:t>
              </a:r>
            </a:p>
          </p:txBody>
        </p:sp>
      </p:grpSp>
      <p:sp>
        <p:nvSpPr>
          <p:cNvPr id="9" name="Rectangle 8">
            <a:extLst>
              <a:ext uri="{FF2B5EF4-FFF2-40B4-BE49-F238E27FC236}">
                <a16:creationId xmlns:a16="http://schemas.microsoft.com/office/drawing/2014/main" id="{EDD1BACA-9D06-61BC-E740-D72FCB851BFC}"/>
              </a:ext>
            </a:extLst>
          </p:cNvPr>
          <p:cNvSpPr/>
          <p:nvPr/>
        </p:nvSpPr>
        <p:spPr>
          <a:xfrm>
            <a:off x="8825865" y="1863090"/>
            <a:ext cx="1421129" cy="137160"/>
          </a:xfrm>
          <a:prstGeom prst="rect">
            <a:avLst/>
          </a:prstGeom>
          <a:noFill/>
          <a:ln w="9525">
            <a:solidFill>
              <a:schemeClr val="accent2"/>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DD98E49-1C78-25BC-C40F-A61A99D4E95E}"/>
              </a:ext>
            </a:extLst>
          </p:cNvPr>
          <p:cNvSpPr/>
          <p:nvPr/>
        </p:nvSpPr>
        <p:spPr>
          <a:xfrm>
            <a:off x="7101840" y="2012921"/>
            <a:ext cx="379096" cy="132109"/>
          </a:xfrm>
          <a:prstGeom prst="rect">
            <a:avLst/>
          </a:prstGeom>
          <a:noFill/>
          <a:ln w="9525">
            <a:solidFill>
              <a:srgbClr val="009292"/>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AB03CD-7EC7-F81B-ACE9-6591459BA0F6}"/>
              </a:ext>
            </a:extLst>
          </p:cNvPr>
          <p:cNvSpPr/>
          <p:nvPr/>
        </p:nvSpPr>
        <p:spPr>
          <a:xfrm>
            <a:off x="10148569" y="1847893"/>
            <a:ext cx="669966" cy="17314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rgbClr val="787A7C"/>
                </a:solidFill>
                <a:latin typeface="Segoe UI" panose="020B0502040204020203" pitchFamily="34" charset="0"/>
                <a:cs typeface="Segoe UI" panose="020B0502040204020203" pitchFamily="34" charset="0"/>
              </a:rPr>
              <a:t>2004e tbd</a:t>
            </a:r>
            <a:endParaRPr lang="en-US" sz="800" dirty="0">
              <a:solidFill>
                <a:srgbClr val="787A7C"/>
              </a:solidFill>
              <a:latin typeface="Segoe UI" panose="020B0502040204020203" pitchFamily="34" charset="0"/>
              <a:cs typeface="Segoe UI" panose="020B0502040204020203" pitchFamily="34" charset="0"/>
            </a:endParaRPr>
          </a:p>
        </p:txBody>
      </p:sp>
      <p:sp>
        <p:nvSpPr>
          <p:cNvPr id="19" name="Rectangle 18">
            <a:extLst>
              <a:ext uri="{FF2B5EF4-FFF2-40B4-BE49-F238E27FC236}">
                <a16:creationId xmlns:a16="http://schemas.microsoft.com/office/drawing/2014/main" id="{F391EB25-8ED6-CCCD-0F20-E685BF4B02D7}"/>
              </a:ext>
            </a:extLst>
          </p:cNvPr>
          <p:cNvSpPr/>
          <p:nvPr/>
        </p:nvSpPr>
        <p:spPr>
          <a:xfrm>
            <a:off x="6461759" y="1831841"/>
            <a:ext cx="305158" cy="1462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rgbClr val="787984"/>
                </a:solidFill>
              </a:rPr>
              <a:t>H1</a:t>
            </a:r>
          </a:p>
        </p:txBody>
      </p:sp>
      <p:sp>
        <p:nvSpPr>
          <p:cNvPr id="21" name="Rectangle 20">
            <a:extLst>
              <a:ext uri="{FF2B5EF4-FFF2-40B4-BE49-F238E27FC236}">
                <a16:creationId xmlns:a16="http://schemas.microsoft.com/office/drawing/2014/main" id="{BC62ECFD-F856-3808-0497-472ACAD38C44}"/>
              </a:ext>
            </a:extLst>
          </p:cNvPr>
          <p:cNvSpPr/>
          <p:nvPr/>
        </p:nvSpPr>
        <p:spPr>
          <a:xfrm>
            <a:off x="7396482" y="1997424"/>
            <a:ext cx="669966" cy="17314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rgbClr val="787A7C"/>
                </a:solidFill>
                <a:latin typeface="Segoe UI" panose="020B0502040204020203" pitchFamily="34" charset="0"/>
                <a:cs typeface="Segoe UI" panose="020B0502040204020203" pitchFamily="34" charset="0"/>
              </a:rPr>
              <a:t>2004e tbd</a:t>
            </a:r>
            <a:endParaRPr lang="en-US" sz="800" dirty="0">
              <a:solidFill>
                <a:srgbClr val="787A7C"/>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45583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764254"/>
            <a:ext cx="11033209" cy="371127"/>
          </a:xfrm>
        </p:spPr>
        <p:txBody>
          <a:bodyPr/>
          <a:lstStyle/>
          <a:p>
            <a:r>
              <a:rPr lang="en-US" b="1" dirty="0">
                <a:solidFill>
                  <a:srgbClr val="074650"/>
                </a:solidFill>
              </a:rPr>
              <a:t>The demand for all three categories of bikes has evolved to be roughly the same.</a:t>
            </a: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2706190" cy="338554"/>
          </a:xfrm>
          <a:prstGeom prst="rect">
            <a:avLst/>
          </a:prstGeom>
          <a:noFill/>
        </p:spPr>
        <p:txBody>
          <a:bodyPr wrap="none" rtlCol="0">
            <a:spAutoFit/>
          </a:bodyPr>
          <a:lstStyle/>
          <a:p>
            <a:r>
              <a:rPr lang="de-DE" altLang="zh-TW" sz="1600" dirty="0"/>
              <a:t>Deep-Dive Profits Evaluation</a:t>
            </a:r>
            <a:endParaRPr lang="en-US" sz="1600" dirty="0"/>
          </a:p>
        </p:txBody>
      </p:sp>
      <p:sp>
        <p:nvSpPr>
          <p:cNvPr id="3" name="Date Placeholder 4">
            <a:extLst>
              <a:ext uri="{FF2B5EF4-FFF2-40B4-BE49-F238E27FC236}">
                <a16:creationId xmlns:a16="http://schemas.microsoft.com/office/drawing/2014/main" id="{613F9E0C-014C-F3B2-6061-2EB9998A068C}"/>
              </a:ext>
            </a:extLst>
          </p:cNvPr>
          <p:cNvSpPr>
            <a:spLocks noGrp="1"/>
          </p:cNvSpPr>
          <p:nvPr>
            <p:ph type="dt" sz="half" idx="2"/>
          </p:nvPr>
        </p:nvSpPr>
        <p:spPr>
          <a:xfrm>
            <a:off x="596848" y="6434646"/>
            <a:ext cx="1110032" cy="365125"/>
          </a:xfrm>
        </p:spPr>
        <p:txBody>
          <a:bodyPr/>
          <a:lstStyle/>
          <a:p>
            <a:fld id="{B22CE7B2-AF91-431C-830E-F398DE901D82}" type="datetime1">
              <a:rPr lang="en-US" smtClean="0">
                <a:solidFill>
                  <a:schemeClr val="accent5">
                    <a:lumMod val="60000"/>
                    <a:lumOff val="40000"/>
                  </a:schemeClr>
                </a:solidFill>
                <a:latin typeface="Segoe UI" panose="020B0502040204020203" pitchFamily="34" charset="0"/>
                <a:cs typeface="Segoe UI" panose="020B0502040204020203" pitchFamily="34" charset="0"/>
              </a:rPr>
              <a:pPr/>
              <a:t>5/13/2024</a:t>
            </a:fld>
            <a:r>
              <a:rPr lang="en-US" dirty="0">
                <a:solidFill>
                  <a:schemeClr val="accent5">
                    <a:lumMod val="60000"/>
                    <a:lumOff val="40000"/>
                  </a:schemeClr>
                </a:solidFill>
                <a:latin typeface="Segoe UI" panose="020B0502040204020203" pitchFamily="34" charset="0"/>
                <a:cs typeface="Segoe UI" panose="020B0502040204020203" pitchFamily="34" charset="0"/>
              </a:rPr>
              <a:t>, Page </a:t>
            </a:r>
            <a:fld id="{9B8185B5-C8E1-D644-8C29-6566064A0E16}" type="slidenum">
              <a:rPr lang="en-US" smtClean="0">
                <a:solidFill>
                  <a:schemeClr val="accent5">
                    <a:lumMod val="60000"/>
                    <a:lumOff val="40000"/>
                  </a:schemeClr>
                </a:solidFill>
                <a:latin typeface="Segoe UI" panose="020B0502040204020203" pitchFamily="34" charset="0"/>
                <a:cs typeface="Segoe UI" panose="020B0502040204020203" pitchFamily="34" charset="0"/>
              </a:rPr>
              <a:pPr/>
              <a:t>11</a:t>
            </a:fld>
            <a:endParaRPr lang="en-US" dirty="0">
              <a:solidFill>
                <a:schemeClr val="accent5">
                  <a:lumMod val="60000"/>
                  <a:lumOff val="40000"/>
                </a:schemeClr>
              </a:solidFill>
              <a:latin typeface="Segoe UI" panose="020B0502040204020203" pitchFamily="34" charset="0"/>
              <a:cs typeface="Segoe UI" panose="020B0502040204020203" pitchFamily="34" charset="0"/>
            </a:endParaRPr>
          </a:p>
        </p:txBody>
      </p:sp>
      <p:grpSp>
        <p:nvGrpSpPr>
          <p:cNvPr id="40" name="Group 39">
            <a:extLst>
              <a:ext uri="{FF2B5EF4-FFF2-40B4-BE49-F238E27FC236}">
                <a16:creationId xmlns:a16="http://schemas.microsoft.com/office/drawing/2014/main" id="{DD51B756-43F9-E34F-08F8-F1004590BD80}"/>
              </a:ext>
            </a:extLst>
          </p:cNvPr>
          <p:cNvGrpSpPr/>
          <p:nvPr/>
        </p:nvGrpSpPr>
        <p:grpSpPr>
          <a:xfrm>
            <a:off x="587457" y="1840424"/>
            <a:ext cx="11017087" cy="4077486"/>
            <a:chOff x="587457" y="1840424"/>
            <a:chExt cx="11017087" cy="4077486"/>
          </a:xfrm>
        </p:grpSpPr>
        <p:grpSp>
          <p:nvGrpSpPr>
            <p:cNvPr id="34" name="Group 33">
              <a:extLst>
                <a:ext uri="{FF2B5EF4-FFF2-40B4-BE49-F238E27FC236}">
                  <a16:creationId xmlns:a16="http://schemas.microsoft.com/office/drawing/2014/main" id="{A780695B-C02A-EAB8-02D1-D4333269F802}"/>
                </a:ext>
              </a:extLst>
            </p:cNvPr>
            <p:cNvGrpSpPr/>
            <p:nvPr/>
          </p:nvGrpSpPr>
          <p:grpSpPr>
            <a:xfrm>
              <a:off x="587457" y="1840424"/>
              <a:ext cx="11017087" cy="4077486"/>
              <a:chOff x="580232" y="1805940"/>
              <a:chExt cx="11017087" cy="4077486"/>
            </a:xfrm>
          </p:grpSpPr>
          <p:pic>
            <p:nvPicPr>
              <p:cNvPr id="5" name="Picture 4">
                <a:extLst>
                  <a:ext uri="{FF2B5EF4-FFF2-40B4-BE49-F238E27FC236}">
                    <a16:creationId xmlns:a16="http://schemas.microsoft.com/office/drawing/2014/main" id="{A038BB53-43B2-3770-8F26-330881A5F759}"/>
                  </a:ext>
                </a:extLst>
              </p:cNvPr>
              <p:cNvPicPr>
                <a:picLocks noChangeAspect="1"/>
              </p:cNvPicPr>
              <p:nvPr/>
            </p:nvPicPr>
            <p:blipFill rotWithShape="1">
              <a:blip r:embed="rId3"/>
              <a:srcRect l="7437" t="46660" r="15500" b="19582"/>
              <a:stretch/>
            </p:blipFill>
            <p:spPr>
              <a:xfrm>
                <a:off x="580232" y="1805940"/>
                <a:ext cx="11017087" cy="2714668"/>
              </a:xfrm>
              <a:prstGeom prst="rect">
                <a:avLst/>
              </a:prstGeom>
            </p:spPr>
          </p:pic>
          <p:pic>
            <p:nvPicPr>
              <p:cNvPr id="18" name="Picture 17">
                <a:extLst>
                  <a:ext uri="{FF2B5EF4-FFF2-40B4-BE49-F238E27FC236}">
                    <a16:creationId xmlns:a16="http://schemas.microsoft.com/office/drawing/2014/main" id="{B41F339F-F200-3C93-2F79-81E3EE0E39C3}"/>
                  </a:ext>
                </a:extLst>
              </p:cNvPr>
              <p:cNvPicPr>
                <a:picLocks noChangeAspect="1"/>
              </p:cNvPicPr>
              <p:nvPr/>
            </p:nvPicPr>
            <p:blipFill rotWithShape="1">
              <a:blip r:embed="rId4"/>
              <a:srcRect l="67633" t="53423" r="22577" b="37142"/>
              <a:stretch/>
            </p:blipFill>
            <p:spPr>
              <a:xfrm>
                <a:off x="9211408" y="4779461"/>
                <a:ext cx="2036445" cy="1103965"/>
              </a:xfrm>
              <a:prstGeom prst="rect">
                <a:avLst/>
              </a:prstGeom>
            </p:spPr>
          </p:pic>
          <p:cxnSp>
            <p:nvCxnSpPr>
              <p:cNvPr id="21" name="Straight Connector 20">
                <a:extLst>
                  <a:ext uri="{FF2B5EF4-FFF2-40B4-BE49-F238E27FC236}">
                    <a16:creationId xmlns:a16="http://schemas.microsoft.com/office/drawing/2014/main" id="{1DFA2FDE-4C0A-DC62-28C9-01C82CE9AD15}"/>
                  </a:ext>
                </a:extLst>
              </p:cNvPr>
              <p:cNvCxnSpPr>
                <a:cxnSpLocks/>
              </p:cNvCxnSpPr>
              <p:nvPr/>
            </p:nvCxnSpPr>
            <p:spPr>
              <a:xfrm>
                <a:off x="11382374" y="2679895"/>
                <a:ext cx="0" cy="2919047"/>
              </a:xfrm>
              <a:prstGeom prst="line">
                <a:avLst/>
              </a:prstGeom>
              <a:ln>
                <a:solidFill>
                  <a:schemeClr val="accent5">
                    <a:lumMod val="50000"/>
                  </a:schemeClr>
                </a:solidFill>
              </a:ln>
            </p:spPr>
            <p:style>
              <a:lnRef idx="2">
                <a:schemeClr val="accent2"/>
              </a:lnRef>
              <a:fillRef idx="0">
                <a:schemeClr val="accent2"/>
              </a:fillRef>
              <a:effectRef idx="1">
                <a:schemeClr val="accent2"/>
              </a:effectRef>
              <a:fontRef idx="minor">
                <a:schemeClr val="tx1"/>
              </a:fontRef>
            </p:style>
          </p:cxnSp>
          <p:sp>
            <p:nvSpPr>
              <p:cNvPr id="22" name="Oval 21">
                <a:extLst>
                  <a:ext uri="{FF2B5EF4-FFF2-40B4-BE49-F238E27FC236}">
                    <a16:creationId xmlns:a16="http://schemas.microsoft.com/office/drawing/2014/main" id="{1E1CA735-5A89-0546-F4A2-8AC04648CA2D}"/>
                  </a:ext>
                </a:extLst>
              </p:cNvPr>
              <p:cNvSpPr/>
              <p:nvPr/>
            </p:nvSpPr>
            <p:spPr>
              <a:xfrm>
                <a:off x="11359515" y="2983230"/>
                <a:ext cx="45719" cy="47625"/>
              </a:xfrm>
              <a:prstGeom prst="ellipse">
                <a:avLst/>
              </a:prstGeom>
              <a:solidFill>
                <a:srgbClr val="004949"/>
              </a:solidFill>
              <a:ln>
                <a:solidFill>
                  <a:srgbClr val="00494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47EEF33E-3DDE-B81A-6C21-3FE5732EDE1B}"/>
                  </a:ext>
                </a:extLst>
              </p:cNvPr>
              <p:cNvSpPr/>
              <p:nvPr/>
            </p:nvSpPr>
            <p:spPr>
              <a:xfrm>
                <a:off x="11359515" y="3049905"/>
                <a:ext cx="45719" cy="47625"/>
              </a:xfrm>
              <a:prstGeom prst="ellipse">
                <a:avLst/>
              </a:prstGeom>
              <a:solidFill>
                <a:srgbClr val="BF5188"/>
              </a:solidFill>
              <a:ln>
                <a:solidFill>
                  <a:srgbClr val="BF518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99BF888-CD65-19A9-A097-63ED416D332C}"/>
                  </a:ext>
                </a:extLst>
              </p:cNvPr>
              <p:cNvSpPr/>
              <p:nvPr/>
            </p:nvSpPr>
            <p:spPr>
              <a:xfrm>
                <a:off x="11359515" y="3221806"/>
                <a:ext cx="45719" cy="47625"/>
              </a:xfrm>
              <a:prstGeom prst="ellipse">
                <a:avLst/>
              </a:prstGeom>
              <a:solidFill>
                <a:srgbClr val="4A197B"/>
              </a:solidFill>
              <a:ln>
                <a:solidFill>
                  <a:srgbClr val="4A19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2029AB07-1903-DE52-3CAF-97026F18C541}"/>
                  </a:ext>
                </a:extLst>
              </p:cNvPr>
              <p:cNvSpPr/>
              <p:nvPr/>
            </p:nvSpPr>
            <p:spPr>
              <a:xfrm rot="5400000">
                <a:off x="11105957" y="5063769"/>
                <a:ext cx="384073" cy="95811"/>
              </a:xfrm>
              <a:prstGeom prst="triangle">
                <a:avLst/>
              </a:prstGeom>
              <a:solidFill>
                <a:srgbClr val="E6E6E6"/>
              </a:solidFill>
              <a:ln>
                <a:solidFill>
                  <a:srgbClr val="E6E6E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Rectangle 35">
              <a:extLst>
                <a:ext uri="{FF2B5EF4-FFF2-40B4-BE49-F238E27FC236}">
                  <a16:creationId xmlns:a16="http://schemas.microsoft.com/office/drawing/2014/main" id="{1340E4BF-D381-4517-066F-1DD44822DC78}"/>
                </a:ext>
              </a:extLst>
            </p:cNvPr>
            <p:cNvSpPr/>
            <p:nvPr/>
          </p:nvSpPr>
          <p:spPr>
            <a:xfrm>
              <a:off x="2202507" y="2222499"/>
              <a:ext cx="93980" cy="32400"/>
            </a:xfrm>
            <a:prstGeom prst="rect">
              <a:avLst/>
            </a:prstGeom>
            <a:solidFill>
              <a:srgbClr val="4A197B"/>
            </a:solidFill>
            <a:ln>
              <a:solidFill>
                <a:srgbClr val="4A197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562ADD0-2B56-54DF-21F7-898DBC826870}"/>
                </a:ext>
              </a:extLst>
            </p:cNvPr>
            <p:cNvSpPr/>
            <p:nvPr/>
          </p:nvSpPr>
          <p:spPr>
            <a:xfrm>
              <a:off x="2862580" y="2219960"/>
              <a:ext cx="93980" cy="32400"/>
            </a:xfrm>
            <a:prstGeom prst="rect">
              <a:avLst/>
            </a:prstGeom>
            <a:solidFill>
              <a:srgbClr val="004949"/>
            </a:solidFill>
            <a:ln>
              <a:solidFill>
                <a:srgbClr val="00494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8DE0F2F1-93EE-C073-F032-AF8FABFE3908}"/>
                </a:ext>
              </a:extLst>
            </p:cNvPr>
            <p:cNvSpPr/>
            <p:nvPr/>
          </p:nvSpPr>
          <p:spPr>
            <a:xfrm>
              <a:off x="1325245" y="2219960"/>
              <a:ext cx="93980" cy="32400"/>
            </a:xfrm>
            <a:prstGeom prst="rect">
              <a:avLst/>
            </a:prstGeom>
            <a:solidFill>
              <a:srgbClr val="BF5188"/>
            </a:solidFill>
            <a:ln>
              <a:solidFill>
                <a:srgbClr val="BF518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13899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96847" y="484228"/>
            <a:ext cx="11019048" cy="648126"/>
          </a:xfrm>
        </p:spPr>
        <p:txBody>
          <a:bodyPr/>
          <a:lstStyle/>
          <a:p>
            <a:r>
              <a:rPr lang="en-US" b="1" dirty="0">
                <a:solidFill>
                  <a:srgbClr val="074650"/>
                </a:solidFill>
              </a:rPr>
              <a:t>The Top 10 most profitable products depend on final Selling Price (vs. List Price) however,</a:t>
            </a:r>
            <a:br>
              <a:rPr lang="en-US" b="1" dirty="0">
                <a:solidFill>
                  <a:srgbClr val="074650"/>
                </a:solidFill>
              </a:rPr>
            </a:br>
            <a:r>
              <a:rPr lang="en-US" b="1" dirty="0">
                <a:solidFill>
                  <a:srgbClr val="074650"/>
                </a:solidFill>
              </a:rPr>
              <a:t>4 out of our Top 10 have already been discontinued.</a:t>
            </a: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2706190" cy="338554"/>
          </a:xfrm>
          <a:prstGeom prst="rect">
            <a:avLst/>
          </a:prstGeom>
          <a:noFill/>
        </p:spPr>
        <p:txBody>
          <a:bodyPr wrap="none" rtlCol="0">
            <a:spAutoFit/>
          </a:bodyPr>
          <a:lstStyle/>
          <a:p>
            <a:r>
              <a:rPr lang="de-DE" altLang="zh-TW" sz="1600" dirty="0"/>
              <a:t>Deep-Dive Profits Evaluation</a:t>
            </a:r>
            <a:endParaRPr lang="en-US" sz="1600" dirty="0"/>
          </a:p>
        </p:txBody>
      </p:sp>
      <p:sp>
        <p:nvSpPr>
          <p:cNvPr id="108" name="Rectangle: Rounded Corners 107">
            <a:extLst>
              <a:ext uri="{FF2B5EF4-FFF2-40B4-BE49-F238E27FC236}">
                <a16:creationId xmlns:a16="http://schemas.microsoft.com/office/drawing/2014/main" id="{CB892F8D-A44B-D6E5-6CBE-07C999C2D3B3}"/>
              </a:ext>
            </a:extLst>
          </p:cNvPr>
          <p:cNvSpPr/>
          <p:nvPr/>
        </p:nvSpPr>
        <p:spPr>
          <a:xfrm>
            <a:off x="561777" y="5631695"/>
            <a:ext cx="8048823" cy="868165"/>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GB" sz="700" b="1" dirty="0">
                <a:solidFill>
                  <a:schemeClr val="bg1">
                    <a:lumMod val="50000"/>
                  </a:schemeClr>
                </a:solidFill>
                <a:latin typeface="Segoe UI" panose="020B0502040204020203" pitchFamily="34" charset="0"/>
                <a:cs typeface="Segoe UI" panose="020B0502040204020203" pitchFamily="34" charset="0"/>
              </a:rPr>
              <a:t>Cumulative numbers since 2001.</a:t>
            </a:r>
            <a:endParaRPr lang="en-US" sz="700" b="1" dirty="0">
              <a:solidFill>
                <a:schemeClr val="bg1">
                  <a:lumMod val="50000"/>
                </a:schemeClr>
              </a:solidFill>
              <a:latin typeface="Segoe UI" panose="020B0502040204020203" pitchFamily="34" charset="0"/>
              <a:cs typeface="Segoe UI" panose="020B0502040204020203" pitchFamily="34" charset="0"/>
            </a:endParaRPr>
          </a:p>
          <a:p>
            <a:endParaRPr lang="en-GB" sz="700" b="1" dirty="0">
              <a:solidFill>
                <a:schemeClr val="bg1">
                  <a:lumMod val="50000"/>
                </a:schemeClr>
              </a:solidFill>
              <a:latin typeface="Segoe UI" panose="020B0502040204020203" pitchFamily="34" charset="0"/>
              <a:cs typeface="Segoe UI" panose="020B0502040204020203" pitchFamily="34" charset="0"/>
            </a:endParaRPr>
          </a:p>
          <a:p>
            <a:r>
              <a:rPr lang="en-GB" sz="700" b="1" dirty="0">
                <a:solidFill>
                  <a:schemeClr val="bg1">
                    <a:lumMod val="50000"/>
                  </a:schemeClr>
                </a:solidFill>
                <a:latin typeface="Segoe UI" panose="020B0502040204020203" pitchFamily="34" charset="0"/>
                <a:cs typeface="Segoe UI" panose="020B0502040204020203" pitchFamily="34" charset="0"/>
              </a:rPr>
              <a:t>*</a:t>
            </a:r>
            <a:r>
              <a:rPr lang="en-GB" sz="700" dirty="0">
                <a:solidFill>
                  <a:schemeClr val="bg1">
                    <a:lumMod val="50000"/>
                  </a:schemeClr>
                </a:solidFill>
                <a:latin typeface="Segoe UI" panose="020B0502040204020203" pitchFamily="34" charset="0"/>
                <a:cs typeface="Segoe UI" panose="020B0502040204020203" pitchFamily="34" charset="0"/>
              </a:rPr>
              <a:t> The products 'Road-250' and 'HL Mountain Frame' appear twice in the table because:  'Road-250' in the colour red has been discontinued but is still produced in black. The HL Mountain Frame has been discontinued in the sizes 44 and 48 but is continued for other sizes. Consequently, the discontinued versions represent a separate entry in the table. </a:t>
            </a:r>
          </a:p>
          <a:p>
            <a:endParaRPr lang="en-GB" sz="700" dirty="0">
              <a:solidFill>
                <a:schemeClr val="bg1">
                  <a:lumMod val="50000"/>
                </a:schemeClr>
              </a:solidFill>
              <a:latin typeface="Segoe UI" panose="020B0502040204020203" pitchFamily="34" charset="0"/>
              <a:cs typeface="Segoe UI" panose="020B0502040204020203" pitchFamily="34" charset="0"/>
            </a:endParaRPr>
          </a:p>
          <a:p>
            <a:endParaRPr lang="en-GB" sz="200" dirty="0">
              <a:solidFill>
                <a:schemeClr val="bg1">
                  <a:lumMod val="50000"/>
                </a:schemeClr>
              </a:solidFill>
              <a:latin typeface="Segoe UI" panose="020B0502040204020203" pitchFamily="34" charset="0"/>
              <a:cs typeface="Segoe UI" panose="020B0502040204020203" pitchFamily="34" charset="0"/>
            </a:endParaRPr>
          </a:p>
          <a:p>
            <a:r>
              <a:rPr lang="en-GB" sz="700" b="1" dirty="0">
                <a:solidFill>
                  <a:schemeClr val="bg1">
                    <a:lumMod val="50000"/>
                  </a:schemeClr>
                </a:solidFill>
                <a:latin typeface="Segoe UI" panose="020B0502040204020203" pitchFamily="34" charset="0"/>
                <a:cs typeface="Segoe UI" panose="020B0502040204020203" pitchFamily="34" charset="0"/>
              </a:rPr>
              <a:t>** </a:t>
            </a:r>
            <a:r>
              <a:rPr lang="en-GB" sz="700" dirty="0">
                <a:solidFill>
                  <a:schemeClr val="bg1">
                    <a:lumMod val="50000"/>
                  </a:schemeClr>
                </a:solidFill>
                <a:latin typeface="Segoe UI" panose="020B0502040204020203" pitchFamily="34" charset="0"/>
                <a:cs typeface="Segoe UI" panose="020B0502040204020203" pitchFamily="34" charset="0"/>
              </a:rPr>
              <a:t>Different sizes or colours of the products have </a:t>
            </a:r>
            <a:r>
              <a:rPr lang="en-GB" sz="700" u="sng" dirty="0">
                <a:solidFill>
                  <a:schemeClr val="bg1">
                    <a:lumMod val="50000"/>
                  </a:schemeClr>
                </a:solidFill>
                <a:latin typeface="Segoe UI" panose="020B0502040204020203" pitchFamily="34" charset="0"/>
                <a:cs typeface="Segoe UI" panose="020B0502040204020203" pitchFamily="34" charset="0"/>
              </a:rPr>
              <a:t>slightly</a:t>
            </a:r>
            <a:r>
              <a:rPr lang="en-GB" sz="700" dirty="0">
                <a:solidFill>
                  <a:schemeClr val="bg1">
                    <a:lumMod val="50000"/>
                  </a:schemeClr>
                </a:solidFill>
                <a:latin typeface="Segoe UI" panose="020B0502040204020203" pitchFamily="34" charset="0"/>
                <a:cs typeface="Segoe UI" panose="020B0502040204020203" pitchFamily="34" charset="0"/>
              </a:rPr>
              <a:t> different prices and costs. Therefore, the average profit margin per product is shown in the table.</a:t>
            </a:r>
          </a:p>
        </p:txBody>
      </p:sp>
      <p:sp>
        <p:nvSpPr>
          <p:cNvPr id="3" name="Date Placeholder 4">
            <a:extLst>
              <a:ext uri="{FF2B5EF4-FFF2-40B4-BE49-F238E27FC236}">
                <a16:creationId xmlns:a16="http://schemas.microsoft.com/office/drawing/2014/main" id="{613F9E0C-014C-F3B2-6061-2EB9998A068C}"/>
              </a:ext>
            </a:extLst>
          </p:cNvPr>
          <p:cNvSpPr>
            <a:spLocks noGrp="1"/>
          </p:cNvSpPr>
          <p:nvPr>
            <p:ph type="dt" sz="half" idx="2"/>
          </p:nvPr>
        </p:nvSpPr>
        <p:spPr>
          <a:xfrm>
            <a:off x="596848" y="6434646"/>
            <a:ext cx="1110032" cy="365125"/>
          </a:xfrm>
        </p:spPr>
        <p:txBody>
          <a:bodyPr/>
          <a:lstStyle/>
          <a:p>
            <a:fld id="{B22CE7B2-AF91-431C-830E-F398DE901D82}" type="datetime1">
              <a:rPr lang="en-US" smtClean="0">
                <a:solidFill>
                  <a:schemeClr val="accent5">
                    <a:lumMod val="60000"/>
                    <a:lumOff val="40000"/>
                  </a:schemeClr>
                </a:solidFill>
                <a:latin typeface="Segoe UI" panose="020B0502040204020203" pitchFamily="34" charset="0"/>
                <a:cs typeface="Segoe UI" panose="020B0502040204020203" pitchFamily="34" charset="0"/>
              </a:rPr>
              <a:pPr/>
              <a:t>5/13/2024</a:t>
            </a:fld>
            <a:r>
              <a:rPr lang="en-US" dirty="0">
                <a:solidFill>
                  <a:schemeClr val="accent5">
                    <a:lumMod val="60000"/>
                    <a:lumOff val="40000"/>
                  </a:schemeClr>
                </a:solidFill>
                <a:latin typeface="Segoe UI" panose="020B0502040204020203" pitchFamily="34" charset="0"/>
                <a:cs typeface="Segoe UI" panose="020B0502040204020203" pitchFamily="34" charset="0"/>
              </a:rPr>
              <a:t>, Page </a:t>
            </a:r>
            <a:fld id="{9B8185B5-C8E1-D644-8C29-6566064A0E16}" type="slidenum">
              <a:rPr lang="en-US" smtClean="0">
                <a:solidFill>
                  <a:schemeClr val="accent5">
                    <a:lumMod val="60000"/>
                    <a:lumOff val="40000"/>
                  </a:schemeClr>
                </a:solidFill>
                <a:latin typeface="Segoe UI" panose="020B0502040204020203" pitchFamily="34" charset="0"/>
                <a:cs typeface="Segoe UI" panose="020B0502040204020203" pitchFamily="34" charset="0"/>
              </a:rPr>
              <a:pPr/>
              <a:t>12</a:t>
            </a:fld>
            <a:endParaRPr lang="en-US" dirty="0">
              <a:solidFill>
                <a:schemeClr val="accent5">
                  <a:lumMod val="60000"/>
                  <a:lumOff val="40000"/>
                </a:schemeClr>
              </a:solidFill>
              <a:latin typeface="Segoe UI" panose="020B0502040204020203" pitchFamily="34" charset="0"/>
              <a:cs typeface="Segoe UI" panose="020B0502040204020203" pitchFamily="34" charset="0"/>
            </a:endParaRPr>
          </a:p>
        </p:txBody>
      </p:sp>
      <p:grpSp>
        <p:nvGrpSpPr>
          <p:cNvPr id="14" name="Group 13">
            <a:extLst>
              <a:ext uri="{FF2B5EF4-FFF2-40B4-BE49-F238E27FC236}">
                <a16:creationId xmlns:a16="http://schemas.microsoft.com/office/drawing/2014/main" id="{E87711F7-E0FF-044A-62A9-100F35833AEA}"/>
              </a:ext>
            </a:extLst>
          </p:cNvPr>
          <p:cNvGrpSpPr/>
          <p:nvPr/>
        </p:nvGrpSpPr>
        <p:grpSpPr>
          <a:xfrm>
            <a:off x="582686" y="2038710"/>
            <a:ext cx="4196990" cy="3484423"/>
            <a:chOff x="582686" y="2038710"/>
            <a:chExt cx="4196990" cy="3484423"/>
          </a:xfrm>
        </p:grpSpPr>
        <p:sp>
          <p:nvSpPr>
            <p:cNvPr id="72" name="Rectangle: Rounded Corners 71">
              <a:extLst>
                <a:ext uri="{FF2B5EF4-FFF2-40B4-BE49-F238E27FC236}">
                  <a16:creationId xmlns:a16="http://schemas.microsoft.com/office/drawing/2014/main" id="{FE59C4C2-18B0-685A-5BA8-68130C8D00A0}"/>
                </a:ext>
              </a:extLst>
            </p:cNvPr>
            <p:cNvSpPr/>
            <p:nvPr/>
          </p:nvSpPr>
          <p:spPr>
            <a:xfrm>
              <a:off x="596847" y="2038710"/>
              <a:ext cx="4155491"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Theoretically, our most profitable products are:</a:t>
              </a:r>
            </a:p>
          </p:txBody>
        </p:sp>
        <p:sp>
          <p:nvSpPr>
            <p:cNvPr id="97" name="Rectangle: Rounded Corners 96">
              <a:extLst>
                <a:ext uri="{FF2B5EF4-FFF2-40B4-BE49-F238E27FC236}">
                  <a16:creationId xmlns:a16="http://schemas.microsoft.com/office/drawing/2014/main" id="{45B7F0D7-CC57-9C48-EC77-BBD07465E37D}"/>
                </a:ext>
              </a:extLst>
            </p:cNvPr>
            <p:cNvSpPr/>
            <p:nvPr/>
          </p:nvSpPr>
          <p:spPr>
            <a:xfrm>
              <a:off x="582686" y="2689982"/>
              <a:ext cx="2706190"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900" b="1" dirty="0">
                  <a:solidFill>
                    <a:schemeClr val="bg1">
                      <a:lumMod val="50000"/>
                    </a:schemeClr>
                  </a:solidFill>
                  <a:latin typeface="Segoe UI" panose="020B0502040204020203" pitchFamily="34" charset="0"/>
                  <a:cs typeface="Segoe UI" panose="020B0502040204020203" pitchFamily="34" charset="0"/>
                </a:rPr>
                <a:t>Top 10 profitable products* with List Price</a:t>
              </a:r>
            </a:p>
          </p:txBody>
        </p:sp>
        <p:pic>
          <p:nvPicPr>
            <p:cNvPr id="5" name="Picture 4">
              <a:extLst>
                <a:ext uri="{FF2B5EF4-FFF2-40B4-BE49-F238E27FC236}">
                  <a16:creationId xmlns:a16="http://schemas.microsoft.com/office/drawing/2014/main" id="{977CA1D8-AED0-F5DF-2228-0A2E9588B01E}"/>
                </a:ext>
              </a:extLst>
            </p:cNvPr>
            <p:cNvPicPr>
              <a:picLocks noChangeAspect="1"/>
            </p:cNvPicPr>
            <p:nvPr/>
          </p:nvPicPr>
          <p:blipFill rotWithShape="1">
            <a:blip r:embed="rId3"/>
            <a:srcRect l="5119" t="34445" r="53062" b="19581"/>
            <a:stretch/>
          </p:blipFill>
          <p:spPr>
            <a:xfrm>
              <a:off x="624185" y="2953485"/>
              <a:ext cx="4155491" cy="2569648"/>
            </a:xfrm>
            <a:prstGeom prst="rect">
              <a:avLst/>
            </a:prstGeom>
          </p:spPr>
        </p:pic>
      </p:grpSp>
      <p:grpSp>
        <p:nvGrpSpPr>
          <p:cNvPr id="4" name="Group 3">
            <a:extLst>
              <a:ext uri="{FF2B5EF4-FFF2-40B4-BE49-F238E27FC236}">
                <a16:creationId xmlns:a16="http://schemas.microsoft.com/office/drawing/2014/main" id="{965A6D24-462B-5495-73F2-3D94BAF6433F}"/>
              </a:ext>
            </a:extLst>
          </p:cNvPr>
          <p:cNvGrpSpPr/>
          <p:nvPr/>
        </p:nvGrpSpPr>
        <p:grpSpPr>
          <a:xfrm>
            <a:off x="5291408" y="2038710"/>
            <a:ext cx="6395170" cy="3484424"/>
            <a:chOff x="5291408" y="2038710"/>
            <a:chExt cx="6395170" cy="3484424"/>
          </a:xfrm>
        </p:grpSpPr>
        <p:sp>
          <p:nvSpPr>
            <p:cNvPr id="80" name="Rectangle: Rounded Corners 79">
              <a:extLst>
                <a:ext uri="{FF2B5EF4-FFF2-40B4-BE49-F238E27FC236}">
                  <a16:creationId xmlns:a16="http://schemas.microsoft.com/office/drawing/2014/main" id="{71356FBE-0AD4-0C72-C062-5FD1DEDD3F16}"/>
                </a:ext>
              </a:extLst>
            </p:cNvPr>
            <p:cNvSpPr/>
            <p:nvPr/>
          </p:nvSpPr>
          <p:spPr>
            <a:xfrm>
              <a:off x="5291409" y="2038710"/>
              <a:ext cx="6324486"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However, we often don’t sell at our List Price and therefore, </a:t>
              </a:r>
            </a:p>
            <a:p>
              <a:pPr algn="ctr"/>
              <a:r>
                <a:rPr lang="en-US" sz="1300" dirty="0">
                  <a:solidFill>
                    <a:schemeClr val="bg1"/>
                  </a:solidFill>
                </a:rPr>
                <a:t>our actual most profitable products are:</a:t>
              </a:r>
            </a:p>
          </p:txBody>
        </p:sp>
        <p:sp>
          <p:nvSpPr>
            <p:cNvPr id="98" name="Rectangle: Rounded Corners 97">
              <a:extLst>
                <a:ext uri="{FF2B5EF4-FFF2-40B4-BE49-F238E27FC236}">
                  <a16:creationId xmlns:a16="http://schemas.microsoft.com/office/drawing/2014/main" id="{BD32810D-F8A4-677E-164C-6B4C687538DB}"/>
                </a:ext>
              </a:extLst>
            </p:cNvPr>
            <p:cNvSpPr/>
            <p:nvPr/>
          </p:nvSpPr>
          <p:spPr>
            <a:xfrm>
              <a:off x="5291408" y="2689982"/>
              <a:ext cx="3700192"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900" b="1" dirty="0">
                  <a:solidFill>
                    <a:schemeClr val="bg1">
                      <a:lumMod val="50000"/>
                    </a:schemeClr>
                  </a:solidFill>
                  <a:latin typeface="Segoe UI" panose="020B0502040204020203" pitchFamily="34" charset="0"/>
                  <a:cs typeface="Segoe UI" panose="020B0502040204020203" pitchFamily="34" charset="0"/>
                </a:rPr>
                <a:t>Top 10 profitable products* with actual Selling Price</a:t>
              </a:r>
            </a:p>
          </p:txBody>
        </p:sp>
        <p:pic>
          <p:nvPicPr>
            <p:cNvPr id="8" name="Picture 7">
              <a:extLst>
                <a:ext uri="{FF2B5EF4-FFF2-40B4-BE49-F238E27FC236}">
                  <a16:creationId xmlns:a16="http://schemas.microsoft.com/office/drawing/2014/main" id="{BE0A7F81-54FC-DDE2-F396-E161422177EB}"/>
                </a:ext>
              </a:extLst>
            </p:cNvPr>
            <p:cNvPicPr>
              <a:picLocks noChangeAspect="1"/>
            </p:cNvPicPr>
            <p:nvPr/>
          </p:nvPicPr>
          <p:blipFill rotWithShape="1">
            <a:blip r:embed="rId4"/>
            <a:srcRect l="10641" t="29410" r="25000" b="24616"/>
            <a:stretch/>
          </p:blipFill>
          <p:spPr>
            <a:xfrm>
              <a:off x="5291408" y="2953485"/>
              <a:ext cx="6395170" cy="2569649"/>
            </a:xfrm>
            <a:prstGeom prst="rect">
              <a:avLst/>
            </a:prstGeom>
          </p:spPr>
        </p:pic>
      </p:grpSp>
      <p:sp>
        <p:nvSpPr>
          <p:cNvPr id="6" name="Rectangle 5">
            <a:extLst>
              <a:ext uri="{FF2B5EF4-FFF2-40B4-BE49-F238E27FC236}">
                <a16:creationId xmlns:a16="http://schemas.microsoft.com/office/drawing/2014/main" id="{DBA03F24-82FB-34E6-A378-773B136A5B79}"/>
              </a:ext>
            </a:extLst>
          </p:cNvPr>
          <p:cNvSpPr/>
          <p:nvPr/>
        </p:nvSpPr>
        <p:spPr>
          <a:xfrm>
            <a:off x="3187355" y="2844921"/>
            <a:ext cx="1717083" cy="267821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6CBE789-6DB8-2B4A-FD62-92A09AC68630}"/>
              </a:ext>
            </a:extLst>
          </p:cNvPr>
          <p:cNvSpPr/>
          <p:nvPr/>
        </p:nvSpPr>
        <p:spPr>
          <a:xfrm>
            <a:off x="10129175" y="2844921"/>
            <a:ext cx="1717083" cy="267821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3DAB814-4CD1-488E-D925-4251211E1C31}"/>
              </a:ext>
            </a:extLst>
          </p:cNvPr>
          <p:cNvSpPr/>
          <p:nvPr/>
        </p:nvSpPr>
        <p:spPr>
          <a:xfrm>
            <a:off x="1973427" y="5138649"/>
            <a:ext cx="484023" cy="201776"/>
          </a:xfrm>
          <a:prstGeom prst="rect">
            <a:avLst/>
          </a:prstGeom>
          <a:solidFill>
            <a:srgbClr val="C4769D">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50BFD59-2625-15E0-3DB2-272D8FB08547}"/>
              </a:ext>
            </a:extLst>
          </p:cNvPr>
          <p:cNvSpPr/>
          <p:nvPr/>
        </p:nvSpPr>
        <p:spPr>
          <a:xfrm>
            <a:off x="8962397" y="5131505"/>
            <a:ext cx="484023" cy="201776"/>
          </a:xfrm>
          <a:prstGeom prst="rect">
            <a:avLst/>
          </a:prstGeom>
          <a:solidFill>
            <a:srgbClr val="C4769D">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3A36948-D9BE-B262-0EC8-70CA6C304A0A}"/>
              </a:ext>
            </a:extLst>
          </p:cNvPr>
          <p:cNvSpPr/>
          <p:nvPr/>
        </p:nvSpPr>
        <p:spPr>
          <a:xfrm>
            <a:off x="6543047" y="2966963"/>
            <a:ext cx="1343653" cy="2447999"/>
          </a:xfrm>
          <a:prstGeom prst="rect">
            <a:avLst/>
          </a:prstGeom>
          <a:solidFill>
            <a:srgbClr val="C4769D">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8273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left)">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1"/>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2"/>
                                        </p:tgtEl>
                                        <p:attrNameLst>
                                          <p:attrName>style.visibility</p:attrName>
                                        </p:attrNameLst>
                                      </p:cBhvr>
                                      <p:to>
                                        <p:strVal val="hidden"/>
                                      </p:to>
                                    </p:set>
                                  </p:childTnLst>
                                </p:cTn>
                              </p:par>
                              <p:par>
                                <p:cTn id="27" presetID="22" presetClass="entr" presetSubtype="1"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wipe(up)">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xit" presetSubtype="0" fill="hold" grpId="1" nodeType="clickEffect">
                                  <p:stCondLst>
                                    <p:cond delay="0"/>
                                  </p:stCondLst>
                                  <p:childTnLst>
                                    <p:set>
                                      <p:cBhvr>
                                        <p:cTn id="33" dur="1" fill="hold">
                                          <p:stCondLst>
                                            <p:cond delay="0"/>
                                          </p:stCondLst>
                                        </p:cTn>
                                        <p:tgtEl>
                                          <p:spTgt spid="13"/>
                                        </p:tgtEl>
                                        <p:attrNameLst>
                                          <p:attrName>style.visibility</p:attrName>
                                        </p:attrNameLst>
                                      </p:cBhvr>
                                      <p:to>
                                        <p:strVal val="hidden"/>
                                      </p:to>
                                    </p:set>
                                  </p:childTnLst>
                                </p:cTn>
                              </p:par>
                              <p:par>
                                <p:cTn id="34" presetID="1" presetClass="exit" presetSubtype="0" fill="hold" grpId="0" nodeType="withEffect">
                                  <p:stCondLst>
                                    <p:cond delay="0"/>
                                  </p:stCondLst>
                                  <p:childTnLst>
                                    <p:set>
                                      <p:cBhvr>
                                        <p:cTn id="35" dur="1" fill="hold">
                                          <p:stCondLst>
                                            <p:cond delay="0"/>
                                          </p:stCondLst>
                                        </p:cTn>
                                        <p:tgtEl>
                                          <p:spTgt spid="6"/>
                                        </p:tgtEl>
                                        <p:attrNameLst>
                                          <p:attrName>style.visibility</p:attrName>
                                        </p:attrNameLst>
                                      </p:cBhvr>
                                      <p:to>
                                        <p:strVal val="hidden"/>
                                      </p:to>
                                    </p:set>
                                  </p:childTnLst>
                                </p:cTn>
                              </p:par>
                              <p:par>
                                <p:cTn id="36" presetID="1" presetClass="exit" presetSubtype="0" fill="hold" grpId="0" nodeType="withEffect">
                                  <p:stCondLst>
                                    <p:cond delay="0"/>
                                  </p:stCondLst>
                                  <p:childTnLst>
                                    <p:set>
                                      <p:cBhvr>
                                        <p:cTn id="37"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1" grpId="0" animBg="1"/>
      <p:bldP spid="11" grpId="1" animBg="1"/>
      <p:bldP spid="12" grpId="0" animBg="1"/>
      <p:bldP spid="12" grpId="1" animBg="1"/>
      <p:bldP spid="13" grpId="0" animBg="1"/>
      <p:bldP spid="13"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96847" y="484228"/>
            <a:ext cx="11019048" cy="648126"/>
          </a:xfrm>
        </p:spPr>
        <p:txBody>
          <a:bodyPr/>
          <a:lstStyle/>
          <a:p>
            <a:r>
              <a:rPr lang="en-US" b="1" dirty="0">
                <a:solidFill>
                  <a:srgbClr val="074650"/>
                </a:solidFill>
              </a:rPr>
              <a:t>The variance of the actual selling prices of our Top 10 is especially high for </a:t>
            </a:r>
            <a:br>
              <a:rPr lang="en-US" b="1" dirty="0">
                <a:solidFill>
                  <a:srgbClr val="074650"/>
                </a:solidFill>
              </a:rPr>
            </a:br>
            <a:r>
              <a:rPr lang="en-US" b="1" dirty="0">
                <a:solidFill>
                  <a:srgbClr val="074650"/>
                </a:solidFill>
              </a:rPr>
              <a:t>‘Road-150’, ‘Mountain-100’, ‘Road-250’ and ‘Mountain-200’</a:t>
            </a: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2706190" cy="338554"/>
          </a:xfrm>
          <a:prstGeom prst="rect">
            <a:avLst/>
          </a:prstGeom>
          <a:noFill/>
        </p:spPr>
        <p:txBody>
          <a:bodyPr wrap="none" rtlCol="0">
            <a:spAutoFit/>
          </a:bodyPr>
          <a:lstStyle/>
          <a:p>
            <a:r>
              <a:rPr lang="de-DE" altLang="zh-TW" sz="1600" dirty="0"/>
              <a:t>Deep-Dive Profits Evaluation</a:t>
            </a:r>
            <a:endParaRPr lang="en-US" sz="1600" dirty="0"/>
          </a:p>
        </p:txBody>
      </p:sp>
      <p:sp>
        <p:nvSpPr>
          <p:cNvPr id="3" name="Date Placeholder 4">
            <a:extLst>
              <a:ext uri="{FF2B5EF4-FFF2-40B4-BE49-F238E27FC236}">
                <a16:creationId xmlns:a16="http://schemas.microsoft.com/office/drawing/2014/main" id="{613F9E0C-014C-F3B2-6061-2EB9998A068C}"/>
              </a:ext>
            </a:extLst>
          </p:cNvPr>
          <p:cNvSpPr>
            <a:spLocks noGrp="1"/>
          </p:cNvSpPr>
          <p:nvPr>
            <p:ph type="dt" sz="half" idx="2"/>
          </p:nvPr>
        </p:nvSpPr>
        <p:spPr>
          <a:xfrm>
            <a:off x="596848" y="6434646"/>
            <a:ext cx="1110032" cy="365125"/>
          </a:xfrm>
        </p:spPr>
        <p:txBody>
          <a:bodyPr/>
          <a:lstStyle/>
          <a:p>
            <a:fld id="{B22CE7B2-AF91-431C-830E-F398DE901D82}" type="datetime1">
              <a:rPr lang="en-US" smtClean="0">
                <a:solidFill>
                  <a:schemeClr val="accent5">
                    <a:lumMod val="60000"/>
                    <a:lumOff val="40000"/>
                  </a:schemeClr>
                </a:solidFill>
                <a:latin typeface="Segoe UI" panose="020B0502040204020203" pitchFamily="34" charset="0"/>
                <a:cs typeface="Segoe UI" panose="020B0502040204020203" pitchFamily="34" charset="0"/>
              </a:rPr>
              <a:pPr/>
              <a:t>5/13/2024</a:t>
            </a:fld>
            <a:r>
              <a:rPr lang="en-US" dirty="0">
                <a:solidFill>
                  <a:schemeClr val="accent5">
                    <a:lumMod val="60000"/>
                    <a:lumOff val="40000"/>
                  </a:schemeClr>
                </a:solidFill>
                <a:latin typeface="Segoe UI" panose="020B0502040204020203" pitchFamily="34" charset="0"/>
                <a:cs typeface="Segoe UI" panose="020B0502040204020203" pitchFamily="34" charset="0"/>
              </a:rPr>
              <a:t>, Page </a:t>
            </a:r>
            <a:fld id="{9B8185B5-C8E1-D644-8C29-6566064A0E16}" type="slidenum">
              <a:rPr lang="en-US" smtClean="0">
                <a:solidFill>
                  <a:schemeClr val="accent5">
                    <a:lumMod val="60000"/>
                    <a:lumOff val="40000"/>
                  </a:schemeClr>
                </a:solidFill>
                <a:latin typeface="Segoe UI" panose="020B0502040204020203" pitchFamily="34" charset="0"/>
                <a:cs typeface="Segoe UI" panose="020B0502040204020203" pitchFamily="34" charset="0"/>
              </a:rPr>
              <a:pPr/>
              <a:t>13</a:t>
            </a:fld>
            <a:endParaRPr lang="en-US" dirty="0">
              <a:solidFill>
                <a:schemeClr val="accent5">
                  <a:lumMod val="60000"/>
                  <a:lumOff val="4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67916FAD-F4A1-DD72-4FF3-AEB26AB7C300}"/>
              </a:ext>
            </a:extLst>
          </p:cNvPr>
          <p:cNvPicPr>
            <a:picLocks noChangeAspect="1"/>
          </p:cNvPicPr>
          <p:nvPr/>
        </p:nvPicPr>
        <p:blipFill rotWithShape="1">
          <a:blip r:embed="rId3"/>
          <a:srcRect l="16290" t="22537" r="29376" b="26111"/>
          <a:stretch/>
        </p:blipFill>
        <p:spPr>
          <a:xfrm>
            <a:off x="1840306" y="1749749"/>
            <a:ext cx="8511389" cy="4524877"/>
          </a:xfrm>
          <a:prstGeom prst="rect">
            <a:avLst/>
          </a:prstGeom>
        </p:spPr>
      </p:pic>
      <p:grpSp>
        <p:nvGrpSpPr>
          <p:cNvPr id="24" name="Group 23">
            <a:extLst>
              <a:ext uri="{FF2B5EF4-FFF2-40B4-BE49-F238E27FC236}">
                <a16:creationId xmlns:a16="http://schemas.microsoft.com/office/drawing/2014/main" id="{B1FAF783-DB75-1401-C568-96A489906118}"/>
              </a:ext>
            </a:extLst>
          </p:cNvPr>
          <p:cNvGrpSpPr/>
          <p:nvPr/>
        </p:nvGrpSpPr>
        <p:grpSpPr>
          <a:xfrm>
            <a:off x="3451860" y="2575822"/>
            <a:ext cx="1586865" cy="674634"/>
            <a:chOff x="3451860" y="2575822"/>
            <a:chExt cx="1586865" cy="674634"/>
          </a:xfrm>
        </p:grpSpPr>
        <p:grpSp>
          <p:nvGrpSpPr>
            <p:cNvPr id="12" name="Group 11">
              <a:extLst>
                <a:ext uri="{FF2B5EF4-FFF2-40B4-BE49-F238E27FC236}">
                  <a16:creationId xmlns:a16="http://schemas.microsoft.com/office/drawing/2014/main" id="{B4F31DAE-D3D6-FF61-7CD9-3DFB12657FE2}"/>
                </a:ext>
              </a:extLst>
            </p:cNvPr>
            <p:cNvGrpSpPr/>
            <p:nvPr/>
          </p:nvGrpSpPr>
          <p:grpSpPr>
            <a:xfrm>
              <a:off x="3467100" y="2778016"/>
              <a:ext cx="1571625" cy="472440"/>
              <a:chOff x="3733800" y="2778016"/>
              <a:chExt cx="1571625" cy="472440"/>
            </a:xfrm>
          </p:grpSpPr>
          <p:pic>
            <p:nvPicPr>
              <p:cNvPr id="10" name="Picture 9">
                <a:extLst>
                  <a:ext uri="{FF2B5EF4-FFF2-40B4-BE49-F238E27FC236}">
                    <a16:creationId xmlns:a16="http://schemas.microsoft.com/office/drawing/2014/main" id="{D75E2E6A-0519-C83B-9F0D-6EC19EF8BFF0}"/>
                  </a:ext>
                </a:extLst>
              </p:cNvPr>
              <p:cNvPicPr>
                <a:picLocks noChangeAspect="1"/>
              </p:cNvPicPr>
              <p:nvPr/>
            </p:nvPicPr>
            <p:blipFill rotWithShape="1">
              <a:blip r:embed="rId4"/>
              <a:srcRect l="27525" t="31667" r="60101" b="61444"/>
              <a:stretch/>
            </p:blipFill>
            <p:spPr>
              <a:xfrm>
                <a:off x="3796665" y="2778016"/>
                <a:ext cx="1508760" cy="472440"/>
              </a:xfrm>
              <a:prstGeom prst="rect">
                <a:avLst/>
              </a:prstGeom>
            </p:spPr>
          </p:pic>
          <p:sp>
            <p:nvSpPr>
              <p:cNvPr id="11" name="Isosceles Triangle 10">
                <a:extLst>
                  <a:ext uri="{FF2B5EF4-FFF2-40B4-BE49-F238E27FC236}">
                    <a16:creationId xmlns:a16="http://schemas.microsoft.com/office/drawing/2014/main" id="{485F6B4A-84B1-F00D-7178-4A128E450F02}"/>
                  </a:ext>
                </a:extLst>
              </p:cNvPr>
              <p:cNvSpPr/>
              <p:nvPr/>
            </p:nvSpPr>
            <p:spPr>
              <a:xfrm rot="16200000">
                <a:off x="3691890" y="2872738"/>
                <a:ext cx="146685" cy="62866"/>
              </a:xfrm>
              <a:prstGeom prst="triangle">
                <a:avLst>
                  <a:gd name="adj" fmla="val 100000"/>
                </a:avLst>
              </a:prstGeom>
              <a:solidFill>
                <a:srgbClr val="3D3D3D"/>
              </a:solidFill>
              <a:ln>
                <a:solidFill>
                  <a:srgbClr val="3D3D3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27629DCA-FEDD-8013-D573-C716E7F7F2B6}"/>
                </a:ext>
              </a:extLst>
            </p:cNvPr>
            <p:cNvSpPr/>
            <p:nvPr/>
          </p:nvSpPr>
          <p:spPr>
            <a:xfrm>
              <a:off x="3451860" y="2575822"/>
              <a:ext cx="1586864" cy="2286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800" dirty="0">
                  <a:solidFill>
                    <a:srgbClr val="3D3D3D"/>
                  </a:solidFill>
                  <a:latin typeface="Segoe UI" panose="020B0502040204020203" pitchFamily="34" charset="0"/>
                  <a:cs typeface="Segoe UI" panose="020B0502040204020203" pitchFamily="34" charset="0"/>
                </a:rPr>
                <a:t>For example:</a:t>
              </a:r>
            </a:p>
          </p:txBody>
        </p:sp>
      </p:grpSp>
      <p:sp>
        <p:nvSpPr>
          <p:cNvPr id="14" name="Rectangle 13">
            <a:extLst>
              <a:ext uri="{FF2B5EF4-FFF2-40B4-BE49-F238E27FC236}">
                <a16:creationId xmlns:a16="http://schemas.microsoft.com/office/drawing/2014/main" id="{C41822AB-490A-E754-74A9-5328390CDA48}"/>
              </a:ext>
            </a:extLst>
          </p:cNvPr>
          <p:cNvSpPr/>
          <p:nvPr/>
        </p:nvSpPr>
        <p:spPr>
          <a:xfrm>
            <a:off x="8488680" y="3028950"/>
            <a:ext cx="1143000" cy="28194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FAE7ADC-2AC4-A929-3956-F026AC666F24}"/>
              </a:ext>
            </a:extLst>
          </p:cNvPr>
          <p:cNvSpPr/>
          <p:nvPr/>
        </p:nvSpPr>
        <p:spPr>
          <a:xfrm>
            <a:off x="8488680" y="3314391"/>
            <a:ext cx="1143000" cy="28194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8C9E5B-2F39-0610-2897-B3F2D610917D}"/>
              </a:ext>
            </a:extLst>
          </p:cNvPr>
          <p:cNvSpPr/>
          <p:nvPr/>
        </p:nvSpPr>
        <p:spPr>
          <a:xfrm>
            <a:off x="8488680" y="4406332"/>
            <a:ext cx="1143000" cy="28194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1FD1657-87F1-018E-FEDD-4B7EB00996D1}"/>
              </a:ext>
            </a:extLst>
          </p:cNvPr>
          <p:cNvSpPr/>
          <p:nvPr/>
        </p:nvSpPr>
        <p:spPr>
          <a:xfrm>
            <a:off x="8488680" y="4130459"/>
            <a:ext cx="1143000" cy="28194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C51C7AF6-E02C-8F15-12DD-4946DEEA900C}"/>
              </a:ext>
            </a:extLst>
          </p:cNvPr>
          <p:cNvGrpSpPr/>
          <p:nvPr/>
        </p:nvGrpSpPr>
        <p:grpSpPr>
          <a:xfrm>
            <a:off x="2983329" y="5126902"/>
            <a:ext cx="1958654" cy="671220"/>
            <a:chOff x="2983329" y="5126902"/>
            <a:chExt cx="1958654" cy="671220"/>
          </a:xfrm>
        </p:grpSpPr>
        <p:grpSp>
          <p:nvGrpSpPr>
            <p:cNvPr id="21" name="Group 20">
              <a:extLst>
                <a:ext uri="{FF2B5EF4-FFF2-40B4-BE49-F238E27FC236}">
                  <a16:creationId xmlns:a16="http://schemas.microsoft.com/office/drawing/2014/main" id="{97437C1C-EE5F-6D72-C0C0-7EBFF5B425BA}"/>
                </a:ext>
              </a:extLst>
            </p:cNvPr>
            <p:cNvGrpSpPr/>
            <p:nvPr/>
          </p:nvGrpSpPr>
          <p:grpSpPr>
            <a:xfrm>
              <a:off x="3006090" y="5331092"/>
              <a:ext cx="1935893" cy="467030"/>
              <a:chOff x="3028950" y="5281562"/>
              <a:chExt cx="1935893" cy="467030"/>
            </a:xfrm>
          </p:grpSpPr>
          <p:pic>
            <p:nvPicPr>
              <p:cNvPr id="19" name="Picture 18">
                <a:extLst>
                  <a:ext uri="{FF2B5EF4-FFF2-40B4-BE49-F238E27FC236}">
                    <a16:creationId xmlns:a16="http://schemas.microsoft.com/office/drawing/2014/main" id="{8BA91973-FB3E-8694-C8CC-13D6240F67AA}"/>
                  </a:ext>
                </a:extLst>
              </p:cNvPr>
              <p:cNvPicPr>
                <a:picLocks noChangeAspect="1"/>
              </p:cNvPicPr>
              <p:nvPr/>
            </p:nvPicPr>
            <p:blipFill rotWithShape="1">
              <a:blip r:embed="rId5"/>
              <a:srcRect l="24975" t="59107" r="59663" b="34083"/>
              <a:stretch/>
            </p:blipFill>
            <p:spPr>
              <a:xfrm>
                <a:off x="3091816" y="5281562"/>
                <a:ext cx="1873027" cy="467030"/>
              </a:xfrm>
              <a:prstGeom prst="rect">
                <a:avLst/>
              </a:prstGeom>
            </p:spPr>
          </p:pic>
          <p:sp>
            <p:nvSpPr>
              <p:cNvPr id="20" name="Isosceles Triangle 19">
                <a:extLst>
                  <a:ext uri="{FF2B5EF4-FFF2-40B4-BE49-F238E27FC236}">
                    <a16:creationId xmlns:a16="http://schemas.microsoft.com/office/drawing/2014/main" id="{93BF975B-92B2-0312-7F2D-6381CCAC4A6A}"/>
                  </a:ext>
                </a:extLst>
              </p:cNvPr>
              <p:cNvSpPr/>
              <p:nvPr/>
            </p:nvSpPr>
            <p:spPr>
              <a:xfrm rot="16200000">
                <a:off x="2987040" y="5556987"/>
                <a:ext cx="146685" cy="62866"/>
              </a:xfrm>
              <a:prstGeom prst="triangle">
                <a:avLst>
                  <a:gd name="adj" fmla="val 100000"/>
                </a:avLst>
              </a:prstGeom>
              <a:solidFill>
                <a:srgbClr val="3D3D3D"/>
              </a:solidFill>
              <a:ln>
                <a:solidFill>
                  <a:srgbClr val="3D3D3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2C8376FD-1C44-7032-5D40-82194A92F35B}"/>
                </a:ext>
              </a:extLst>
            </p:cNvPr>
            <p:cNvSpPr/>
            <p:nvPr/>
          </p:nvSpPr>
          <p:spPr>
            <a:xfrm>
              <a:off x="2983329" y="5126902"/>
              <a:ext cx="1586864" cy="2286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800" dirty="0">
                  <a:solidFill>
                    <a:srgbClr val="3D3D3D"/>
                  </a:solidFill>
                  <a:latin typeface="Segoe UI" panose="020B0502040204020203" pitchFamily="34" charset="0"/>
                  <a:cs typeface="Segoe UI" panose="020B0502040204020203" pitchFamily="34" charset="0"/>
                </a:rPr>
                <a:t>For example:</a:t>
              </a:r>
            </a:p>
          </p:txBody>
        </p:sp>
      </p:grpSp>
      <p:sp>
        <p:nvSpPr>
          <p:cNvPr id="8" name="Rectangle: Rounded Corners 7">
            <a:extLst>
              <a:ext uri="{FF2B5EF4-FFF2-40B4-BE49-F238E27FC236}">
                <a16:creationId xmlns:a16="http://schemas.microsoft.com/office/drawing/2014/main" id="{ED2FF94E-8989-5EB1-B63B-EBEECA006459}"/>
              </a:ext>
            </a:extLst>
          </p:cNvPr>
          <p:cNvSpPr/>
          <p:nvPr/>
        </p:nvSpPr>
        <p:spPr>
          <a:xfrm>
            <a:off x="8488680" y="5020339"/>
            <a:ext cx="1992555" cy="285328"/>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lumMod val="50000"/>
                  </a:schemeClr>
                </a:solidFill>
                <a:latin typeface="Segoe UI" panose="020B0502040204020203" pitchFamily="34" charset="0"/>
                <a:cs typeface="Segoe UI" panose="020B0502040204020203" pitchFamily="34" charset="0"/>
              </a:rPr>
              <a:t>*Cumulative Numbers since 2001</a:t>
            </a:r>
          </a:p>
        </p:txBody>
      </p:sp>
      <p:sp>
        <p:nvSpPr>
          <p:cNvPr id="9" name="Rectangle: Rounded Corners 8">
            <a:extLst>
              <a:ext uri="{FF2B5EF4-FFF2-40B4-BE49-F238E27FC236}">
                <a16:creationId xmlns:a16="http://schemas.microsoft.com/office/drawing/2014/main" id="{BC1DA41B-C6E9-0C92-4A8C-313CA3A79056}"/>
              </a:ext>
            </a:extLst>
          </p:cNvPr>
          <p:cNvSpPr/>
          <p:nvPr/>
        </p:nvSpPr>
        <p:spPr>
          <a:xfrm>
            <a:off x="1920240" y="1731098"/>
            <a:ext cx="4899660" cy="281390"/>
          </a:xfrm>
          <a:prstGeom prst="roundRect">
            <a:avLst/>
          </a:prstGeom>
          <a:solidFill>
            <a:schemeClr val="bg1"/>
          </a:solid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050" dirty="0">
                <a:solidFill>
                  <a:schemeClr val="bg1">
                    <a:lumMod val="50000"/>
                  </a:schemeClr>
                </a:solidFill>
                <a:latin typeface="Segoe UI" panose="020B0502040204020203" pitchFamily="34" charset="0"/>
                <a:cs typeface="Segoe UI" panose="020B0502040204020203" pitchFamily="34" charset="0"/>
              </a:rPr>
              <a:t>Variance of Actual Selling Price* vs. List Price* of Top 10 Products</a:t>
            </a:r>
            <a:endParaRPr lang="en-US" sz="1050" b="1" dirty="0">
              <a:solidFill>
                <a:schemeClr val="bg1">
                  <a:lumMod val="50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2422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down)">
                                      <p:cBhvr>
                                        <p:cTn id="13" dur="500"/>
                                        <p:tgtEl>
                                          <p:spTgt spid="1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wipe(down)">
                                      <p:cBhvr>
                                        <p:cTn id="16" dur="500"/>
                                        <p:tgtEl>
                                          <p:spTgt spid="16"/>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additive="base">
                                        <p:cTn id="21" dur="500" fill="hold"/>
                                        <p:tgtEl>
                                          <p:spTgt spid="24"/>
                                        </p:tgtEl>
                                        <p:attrNameLst>
                                          <p:attrName>ppt_x</p:attrName>
                                        </p:attrNameLst>
                                      </p:cBhvr>
                                      <p:tavLst>
                                        <p:tav tm="0">
                                          <p:val>
                                            <p:strVal val="1+#ppt_w/2"/>
                                          </p:val>
                                        </p:tav>
                                        <p:tav tm="100000">
                                          <p:val>
                                            <p:strVal val="#ppt_x"/>
                                          </p:val>
                                        </p:tav>
                                      </p:tavLst>
                                    </p:anim>
                                    <p:anim calcmode="lin" valueType="num">
                                      <p:cBhvr additive="base">
                                        <p:cTn id="22"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500" fill="hold"/>
                                        <p:tgtEl>
                                          <p:spTgt spid="23"/>
                                        </p:tgtEl>
                                        <p:attrNameLst>
                                          <p:attrName>ppt_x</p:attrName>
                                        </p:attrNameLst>
                                      </p:cBhvr>
                                      <p:tavLst>
                                        <p:tav tm="0">
                                          <p:val>
                                            <p:strVal val="1+#ppt_w/2"/>
                                          </p:val>
                                        </p:tav>
                                        <p:tav tm="100000">
                                          <p:val>
                                            <p:strVal val="#ppt_x"/>
                                          </p:val>
                                        </p:tav>
                                      </p:tavLst>
                                    </p:anim>
                                    <p:anim calcmode="lin" valueType="num">
                                      <p:cBhvr additive="base">
                                        <p:cTn id="28"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764254"/>
            <a:ext cx="11033209" cy="371127"/>
          </a:xfrm>
        </p:spPr>
        <p:txBody>
          <a:bodyPr/>
          <a:lstStyle/>
          <a:p>
            <a:r>
              <a:rPr lang="en-US" b="1" dirty="0">
                <a:solidFill>
                  <a:srgbClr val="074650"/>
                </a:solidFill>
              </a:rPr>
              <a:t>To improve profits, it is recommended to…</a:t>
            </a: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2706190" cy="338554"/>
          </a:xfrm>
          <a:prstGeom prst="rect">
            <a:avLst/>
          </a:prstGeom>
          <a:noFill/>
        </p:spPr>
        <p:txBody>
          <a:bodyPr wrap="none" rtlCol="0">
            <a:spAutoFit/>
          </a:bodyPr>
          <a:lstStyle/>
          <a:p>
            <a:r>
              <a:rPr lang="de-DE" altLang="zh-TW" sz="1600" dirty="0"/>
              <a:t>Deep-Dive Profits Evaluation</a:t>
            </a:r>
            <a:endParaRPr lang="en-US" sz="1600" dirty="0"/>
          </a:p>
        </p:txBody>
      </p:sp>
      <p:sp>
        <p:nvSpPr>
          <p:cNvPr id="3" name="Date Placeholder 4">
            <a:extLst>
              <a:ext uri="{FF2B5EF4-FFF2-40B4-BE49-F238E27FC236}">
                <a16:creationId xmlns:a16="http://schemas.microsoft.com/office/drawing/2014/main" id="{613F9E0C-014C-F3B2-6061-2EB9998A068C}"/>
              </a:ext>
            </a:extLst>
          </p:cNvPr>
          <p:cNvSpPr>
            <a:spLocks noGrp="1"/>
          </p:cNvSpPr>
          <p:nvPr>
            <p:ph type="dt" sz="half" idx="2"/>
          </p:nvPr>
        </p:nvSpPr>
        <p:spPr>
          <a:xfrm>
            <a:off x="596848" y="6434646"/>
            <a:ext cx="1110032" cy="365125"/>
          </a:xfrm>
        </p:spPr>
        <p:txBody>
          <a:bodyPr/>
          <a:lstStyle/>
          <a:p>
            <a:fld id="{B22CE7B2-AF91-431C-830E-F398DE901D82}" type="datetime1">
              <a:rPr lang="en-US" smtClean="0">
                <a:solidFill>
                  <a:schemeClr val="accent5">
                    <a:lumMod val="60000"/>
                    <a:lumOff val="40000"/>
                  </a:schemeClr>
                </a:solidFill>
                <a:latin typeface="Segoe UI" panose="020B0502040204020203" pitchFamily="34" charset="0"/>
                <a:cs typeface="Segoe UI" panose="020B0502040204020203" pitchFamily="34" charset="0"/>
              </a:rPr>
              <a:pPr/>
              <a:t>5/13/2024</a:t>
            </a:fld>
            <a:r>
              <a:rPr lang="en-US" dirty="0">
                <a:solidFill>
                  <a:schemeClr val="accent5">
                    <a:lumMod val="60000"/>
                    <a:lumOff val="40000"/>
                  </a:schemeClr>
                </a:solidFill>
                <a:latin typeface="Segoe UI" panose="020B0502040204020203" pitchFamily="34" charset="0"/>
                <a:cs typeface="Segoe UI" panose="020B0502040204020203" pitchFamily="34" charset="0"/>
              </a:rPr>
              <a:t>, Page </a:t>
            </a:r>
            <a:fld id="{9B8185B5-C8E1-D644-8C29-6566064A0E16}" type="slidenum">
              <a:rPr lang="en-US" smtClean="0">
                <a:solidFill>
                  <a:schemeClr val="accent5">
                    <a:lumMod val="60000"/>
                    <a:lumOff val="40000"/>
                  </a:schemeClr>
                </a:solidFill>
                <a:latin typeface="Segoe UI" panose="020B0502040204020203" pitchFamily="34" charset="0"/>
                <a:cs typeface="Segoe UI" panose="020B0502040204020203" pitchFamily="34" charset="0"/>
              </a:rPr>
              <a:pPr/>
              <a:t>14</a:t>
            </a:fld>
            <a:endParaRPr lang="en-US" dirty="0">
              <a:solidFill>
                <a:schemeClr val="accent5">
                  <a:lumMod val="60000"/>
                  <a:lumOff val="40000"/>
                </a:schemeClr>
              </a:solidFill>
              <a:latin typeface="Segoe UI" panose="020B0502040204020203" pitchFamily="34" charset="0"/>
              <a:cs typeface="Segoe UI" panose="020B0502040204020203" pitchFamily="34" charset="0"/>
            </a:endParaRPr>
          </a:p>
        </p:txBody>
      </p:sp>
      <p:sp>
        <p:nvSpPr>
          <p:cNvPr id="8" name="Rectangle: Rounded Corners 7">
            <a:extLst>
              <a:ext uri="{FF2B5EF4-FFF2-40B4-BE49-F238E27FC236}">
                <a16:creationId xmlns:a16="http://schemas.microsoft.com/office/drawing/2014/main" id="{01131E1E-27D0-85C1-9475-86E226999CDC}"/>
              </a:ext>
            </a:extLst>
          </p:cNvPr>
          <p:cNvSpPr/>
          <p:nvPr/>
        </p:nvSpPr>
        <p:spPr>
          <a:xfrm>
            <a:off x="683217" y="1762008"/>
            <a:ext cx="1110032" cy="1307406"/>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500" b="1" dirty="0">
                <a:solidFill>
                  <a:srgbClr val="074650"/>
                </a:solidFill>
                <a:latin typeface="+mj-lt"/>
                <a:ea typeface="+mj-ea"/>
                <a:cs typeface="+mj-cs"/>
              </a:rPr>
              <a:t>1</a:t>
            </a:r>
          </a:p>
        </p:txBody>
      </p:sp>
      <p:sp>
        <p:nvSpPr>
          <p:cNvPr id="9" name="Rectangle: Rounded Corners 8">
            <a:extLst>
              <a:ext uri="{FF2B5EF4-FFF2-40B4-BE49-F238E27FC236}">
                <a16:creationId xmlns:a16="http://schemas.microsoft.com/office/drawing/2014/main" id="{DE737A35-36D3-7DEB-26C2-02290CBF1A13}"/>
              </a:ext>
            </a:extLst>
          </p:cNvPr>
          <p:cNvSpPr/>
          <p:nvPr/>
        </p:nvSpPr>
        <p:spPr>
          <a:xfrm>
            <a:off x="1898062" y="1889760"/>
            <a:ext cx="9717833" cy="990599"/>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0" i="0" dirty="0">
                <a:solidFill>
                  <a:schemeClr val="accent5">
                    <a:lumMod val="50000"/>
                  </a:schemeClr>
                </a:solidFill>
                <a:effectLst/>
                <a:highlight>
                  <a:srgbClr val="FFFFFF"/>
                </a:highlight>
                <a:latin typeface="Segoe UI" panose="020B0502040204020203" pitchFamily="34" charset="0"/>
              </a:rPr>
              <a:t>Focus sales efforts on selling our products at our List Price. </a:t>
            </a:r>
            <a:endParaRPr lang="en-GB" sz="1100" b="0" i="0" dirty="0">
              <a:solidFill>
                <a:schemeClr val="accent5">
                  <a:lumMod val="50000"/>
                </a:schemeClr>
              </a:solidFill>
              <a:effectLst/>
              <a:highlight>
                <a:srgbClr val="FFFFFF"/>
              </a:highlight>
              <a:latin typeface="Segoe UI Light" panose="020B0502040204020203" pitchFamily="34" charset="0"/>
            </a:endParaRPr>
          </a:p>
          <a:p>
            <a:pPr algn="l"/>
            <a:r>
              <a:rPr lang="en-GB" sz="300" b="0" i="0" dirty="0">
                <a:solidFill>
                  <a:schemeClr val="accent5">
                    <a:lumMod val="50000"/>
                  </a:schemeClr>
                </a:solidFill>
                <a:effectLst/>
                <a:highlight>
                  <a:srgbClr val="FFFFFF"/>
                </a:highlight>
                <a:latin typeface="Segoe UI Light" panose="020B0502040204020203" pitchFamily="34" charset="0"/>
              </a:rPr>
              <a:t>                             </a:t>
            </a:r>
            <a:br>
              <a:rPr lang="en-GB" sz="300" b="0" i="0" dirty="0">
                <a:solidFill>
                  <a:schemeClr val="accent5">
                    <a:lumMod val="50000"/>
                  </a:schemeClr>
                </a:solidFill>
                <a:effectLst/>
                <a:highlight>
                  <a:srgbClr val="FFFFFF"/>
                </a:highlight>
                <a:latin typeface="Segoe UI Light" panose="020B0502040204020203" pitchFamily="34" charset="0"/>
              </a:rPr>
            </a:br>
            <a:endParaRPr lang="en-GB" sz="300" b="0" i="0" dirty="0">
              <a:solidFill>
                <a:schemeClr val="accent5">
                  <a:lumMod val="50000"/>
                </a:schemeClr>
              </a:solidFill>
              <a:effectLst/>
              <a:highlight>
                <a:srgbClr val="FFFFFF"/>
              </a:highlight>
              <a:latin typeface="Segoe UI Light" panose="020B0502040204020203" pitchFamily="34" charset="0"/>
            </a:endParaRPr>
          </a:p>
          <a:p>
            <a:r>
              <a:rPr lang="en-GB" dirty="0">
                <a:solidFill>
                  <a:schemeClr val="accent5">
                    <a:lumMod val="50000"/>
                  </a:schemeClr>
                </a:solidFill>
                <a:highlight>
                  <a:srgbClr val="FFFFFF"/>
                </a:highlight>
                <a:latin typeface="Segoe UI" panose="020B0502040204020203" pitchFamily="34" charset="0"/>
              </a:rPr>
              <a:t>R</a:t>
            </a:r>
            <a:r>
              <a:rPr lang="en-GB" sz="1800" b="0" i="0" dirty="0">
                <a:solidFill>
                  <a:schemeClr val="accent5">
                    <a:lumMod val="50000"/>
                  </a:schemeClr>
                </a:solidFill>
                <a:effectLst/>
                <a:highlight>
                  <a:srgbClr val="FFFFFF"/>
                </a:highlight>
                <a:latin typeface="Segoe UI" panose="020B0502040204020203" pitchFamily="34" charset="0"/>
              </a:rPr>
              <a:t>efocus our sales efforts on Top 10 most profitable products. </a:t>
            </a:r>
            <a:endParaRPr lang="en-GB" sz="1100" b="0" i="0" dirty="0">
              <a:solidFill>
                <a:schemeClr val="accent5">
                  <a:lumMod val="50000"/>
                </a:schemeClr>
              </a:solidFill>
              <a:effectLst/>
              <a:highlight>
                <a:srgbClr val="FFFFFF"/>
              </a:highlight>
              <a:latin typeface="Segoe UI Light" panose="020B0502040204020203" pitchFamily="34" charset="0"/>
            </a:endParaRPr>
          </a:p>
        </p:txBody>
      </p:sp>
      <p:sp>
        <p:nvSpPr>
          <p:cNvPr id="11" name="Rectangle: Rounded Corners 10">
            <a:extLst>
              <a:ext uri="{FF2B5EF4-FFF2-40B4-BE49-F238E27FC236}">
                <a16:creationId xmlns:a16="http://schemas.microsoft.com/office/drawing/2014/main" id="{DF9F4787-7B90-16A4-877D-542BEC9B3F85}"/>
              </a:ext>
            </a:extLst>
          </p:cNvPr>
          <p:cNvSpPr/>
          <p:nvPr/>
        </p:nvSpPr>
        <p:spPr>
          <a:xfrm>
            <a:off x="683217" y="3224538"/>
            <a:ext cx="1110032" cy="1307406"/>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500" b="1" dirty="0">
                <a:solidFill>
                  <a:srgbClr val="074650"/>
                </a:solidFill>
                <a:latin typeface="+mj-lt"/>
                <a:ea typeface="+mj-ea"/>
                <a:cs typeface="+mj-cs"/>
              </a:rPr>
              <a:t>2</a:t>
            </a:r>
          </a:p>
        </p:txBody>
      </p:sp>
      <p:sp>
        <p:nvSpPr>
          <p:cNvPr id="12" name="Rectangle: Rounded Corners 11">
            <a:extLst>
              <a:ext uri="{FF2B5EF4-FFF2-40B4-BE49-F238E27FC236}">
                <a16:creationId xmlns:a16="http://schemas.microsoft.com/office/drawing/2014/main" id="{0F368A0B-876B-87C1-087B-2018E2C139E6}"/>
              </a:ext>
            </a:extLst>
          </p:cNvPr>
          <p:cNvSpPr/>
          <p:nvPr/>
        </p:nvSpPr>
        <p:spPr>
          <a:xfrm>
            <a:off x="1898062" y="3383241"/>
            <a:ext cx="9717833" cy="990000"/>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0" i="0" dirty="0">
                <a:solidFill>
                  <a:schemeClr val="accent5">
                    <a:lumMod val="50000"/>
                  </a:schemeClr>
                </a:solidFill>
                <a:effectLst/>
                <a:highlight>
                  <a:srgbClr val="FFFFFF"/>
                </a:highlight>
                <a:latin typeface="Segoe UI" panose="020B0502040204020203" pitchFamily="34" charset="0"/>
              </a:rPr>
              <a:t>Further decrease Standard Costs for our Top Performing Products</a:t>
            </a:r>
            <a:r>
              <a:rPr lang="en-GB" sz="1100" dirty="0">
                <a:solidFill>
                  <a:schemeClr val="accent5">
                    <a:lumMod val="50000"/>
                  </a:schemeClr>
                </a:solidFill>
                <a:highlight>
                  <a:srgbClr val="FFFFFF"/>
                </a:highlight>
                <a:latin typeface="Segoe UI Light" panose="020B0502040204020203" pitchFamily="34" charset="0"/>
              </a:rPr>
              <a:t> </a:t>
            </a:r>
            <a:r>
              <a:rPr lang="en-GB" sz="1800" b="0" i="0" dirty="0">
                <a:solidFill>
                  <a:schemeClr val="accent5">
                    <a:lumMod val="50000"/>
                  </a:schemeClr>
                </a:solidFill>
                <a:effectLst/>
                <a:highlight>
                  <a:srgbClr val="FFFFFF"/>
                </a:highlight>
                <a:latin typeface="Segoe UI" panose="020B0502040204020203" pitchFamily="34" charset="0"/>
              </a:rPr>
              <a:t>to improve Profit Margins.</a:t>
            </a:r>
          </a:p>
          <a:p>
            <a:r>
              <a:rPr lang="en-GB" sz="300" b="0" i="0" dirty="0">
                <a:solidFill>
                  <a:schemeClr val="accent5">
                    <a:lumMod val="50000"/>
                  </a:schemeClr>
                </a:solidFill>
                <a:effectLst/>
                <a:highlight>
                  <a:srgbClr val="FFFFFF"/>
                </a:highlight>
                <a:latin typeface="Segoe UI Light" panose="020B0502040204020203" pitchFamily="34" charset="0"/>
              </a:rPr>
              <a:t> </a:t>
            </a:r>
            <a:br>
              <a:rPr lang="en-GB" sz="300" b="0" i="0" dirty="0">
                <a:solidFill>
                  <a:schemeClr val="accent5">
                    <a:lumMod val="50000"/>
                  </a:schemeClr>
                </a:solidFill>
                <a:effectLst/>
                <a:highlight>
                  <a:srgbClr val="FFFFFF"/>
                </a:highlight>
                <a:latin typeface="Segoe UI Light" panose="020B0502040204020203" pitchFamily="34" charset="0"/>
              </a:rPr>
            </a:br>
            <a:endParaRPr lang="en-GB" sz="300" b="0" i="0" dirty="0">
              <a:solidFill>
                <a:schemeClr val="accent5">
                  <a:lumMod val="50000"/>
                </a:schemeClr>
              </a:solidFill>
              <a:effectLst/>
              <a:highlight>
                <a:srgbClr val="FFFFFF"/>
              </a:highlight>
              <a:latin typeface="Segoe UI Light" panose="020B0502040204020203" pitchFamily="34" charset="0"/>
            </a:endParaRPr>
          </a:p>
          <a:p>
            <a:r>
              <a:rPr lang="en-GB" sz="1800" b="0" i="0" dirty="0">
                <a:solidFill>
                  <a:schemeClr val="accent5">
                    <a:lumMod val="50000"/>
                  </a:schemeClr>
                </a:solidFill>
                <a:effectLst/>
                <a:highlight>
                  <a:srgbClr val="FFFFFF"/>
                </a:highlight>
                <a:latin typeface="Segoe UI" panose="020B0502040204020203" pitchFamily="34" charset="0"/>
              </a:rPr>
              <a:t>Re-evaluate whether discontinued products (such as Road-150) should be relaunched. </a:t>
            </a:r>
            <a:endParaRPr lang="en-GB" sz="1100" b="0" i="0" dirty="0">
              <a:solidFill>
                <a:schemeClr val="accent5">
                  <a:lumMod val="50000"/>
                </a:schemeClr>
              </a:solidFill>
              <a:effectLst/>
              <a:highlight>
                <a:srgbClr val="FFFFFF"/>
              </a:highlight>
              <a:latin typeface="Segoe UI Light" panose="020B0502040204020203" pitchFamily="34" charset="0"/>
            </a:endParaRPr>
          </a:p>
        </p:txBody>
      </p:sp>
      <p:sp>
        <p:nvSpPr>
          <p:cNvPr id="14" name="Rectangle: Rounded Corners 13">
            <a:extLst>
              <a:ext uri="{FF2B5EF4-FFF2-40B4-BE49-F238E27FC236}">
                <a16:creationId xmlns:a16="http://schemas.microsoft.com/office/drawing/2014/main" id="{96FA45DD-A37A-5FE7-632F-303EBD55AE7B}"/>
              </a:ext>
            </a:extLst>
          </p:cNvPr>
          <p:cNvSpPr/>
          <p:nvPr/>
        </p:nvSpPr>
        <p:spPr>
          <a:xfrm>
            <a:off x="683217" y="4687067"/>
            <a:ext cx="1110032" cy="1307406"/>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500" b="1" dirty="0">
                <a:solidFill>
                  <a:srgbClr val="074650"/>
                </a:solidFill>
                <a:latin typeface="+mj-lt"/>
                <a:ea typeface="+mj-ea"/>
                <a:cs typeface="+mj-cs"/>
              </a:rPr>
              <a:t>3</a:t>
            </a:r>
          </a:p>
        </p:txBody>
      </p:sp>
      <p:sp>
        <p:nvSpPr>
          <p:cNvPr id="15" name="Rectangle: Rounded Corners 14">
            <a:extLst>
              <a:ext uri="{FF2B5EF4-FFF2-40B4-BE49-F238E27FC236}">
                <a16:creationId xmlns:a16="http://schemas.microsoft.com/office/drawing/2014/main" id="{93C6A55C-AEEC-4473-93A6-060E4EC08C47}"/>
              </a:ext>
            </a:extLst>
          </p:cNvPr>
          <p:cNvSpPr/>
          <p:nvPr/>
        </p:nvSpPr>
        <p:spPr>
          <a:xfrm>
            <a:off x="1898062" y="4766419"/>
            <a:ext cx="9717833" cy="11487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lang="en-GB" b="0" i="0" dirty="0">
                <a:solidFill>
                  <a:schemeClr val="accent5">
                    <a:lumMod val="50000"/>
                  </a:schemeClr>
                </a:solidFill>
                <a:effectLst/>
                <a:highlight>
                  <a:srgbClr val="FFFFFF"/>
                </a:highlight>
                <a:latin typeface="Segoe UI" panose="020B0502040204020203" pitchFamily="34" charset="0"/>
              </a:rPr>
              <a:t>Consider eliminating the low-performing categories 'Clothing' and 'Accessories' to slim down inventory-, operation- and employee costs in order to improve profits.</a:t>
            </a:r>
            <a:endParaRPr lang="en-GB" sz="800" dirty="0">
              <a:solidFill>
                <a:schemeClr val="accent5">
                  <a:lumMod val="50000"/>
                </a:schemeClr>
              </a:solidFill>
              <a:highlight>
                <a:srgbClr val="FFFFFF"/>
              </a:highlight>
              <a:latin typeface="Segoe UI Light" panose="020B0502040204020203"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r>
              <a:rPr lang="en-GB" sz="800" dirty="0">
                <a:solidFill>
                  <a:schemeClr val="accent5">
                    <a:lumMod val="50000"/>
                  </a:schemeClr>
                </a:solidFill>
                <a:highlight>
                  <a:srgbClr val="FFFFFF"/>
                </a:highlight>
                <a:latin typeface="Segoe UI Light" panose="020B0502040204020203" pitchFamily="34" charset="0"/>
              </a:rPr>
              <a:t> </a:t>
            </a:r>
            <a:endParaRPr kumimoji="0" lang="en-GB" sz="1800" b="0" i="0" u="none" strike="noStrike" kern="1200" cap="none" spc="0" normalizeH="0" baseline="0" noProof="0" dirty="0">
              <a:ln>
                <a:noFill/>
              </a:ln>
              <a:solidFill>
                <a:schemeClr val="accent5">
                  <a:lumMod val="50000"/>
                </a:schemeClr>
              </a:solidFill>
              <a:effectLst/>
              <a:highlight>
                <a:srgbClr val="FFFFFF"/>
              </a:highlight>
              <a:uLnTx/>
              <a:uFillTx/>
              <a:latin typeface="Segoe UI" panose="020B0502040204020203" pitchFamily="34" charset="0"/>
              <a:ea typeface="+mn-ea"/>
              <a:cs typeface="+mn-cs"/>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en-GB" sz="300" b="0" i="0" u="none" strike="noStrike" kern="1200" cap="none" spc="0" normalizeH="0" baseline="0" noProof="0" dirty="0">
                <a:ln>
                  <a:noFill/>
                </a:ln>
                <a:solidFill>
                  <a:schemeClr val="accent5">
                    <a:lumMod val="50000"/>
                  </a:schemeClr>
                </a:solidFill>
                <a:effectLst/>
                <a:highlight>
                  <a:srgbClr val="FFFFFF"/>
                </a:highlight>
                <a:uLnTx/>
                <a:uFillTx/>
                <a:latin typeface="Segoe UI Light" panose="020B0502040204020203" pitchFamily="34" charset="0"/>
                <a:ea typeface="+mn-ea"/>
                <a:cs typeface="+mn-cs"/>
              </a:rPr>
              <a:t>                </a:t>
            </a:r>
          </a:p>
          <a:p>
            <a:r>
              <a:rPr lang="en-GB" sz="1800" b="0" i="0" dirty="0">
                <a:solidFill>
                  <a:schemeClr val="accent5">
                    <a:lumMod val="50000"/>
                  </a:schemeClr>
                </a:solidFill>
                <a:effectLst/>
                <a:highlight>
                  <a:srgbClr val="FFFFFF"/>
                </a:highlight>
                <a:latin typeface="Segoe UI" panose="020B0502040204020203" pitchFamily="34" charset="0"/>
              </a:rPr>
              <a:t>Keep 'Components' as we need the parts for our bike production anyway</a:t>
            </a:r>
            <a:r>
              <a:rPr lang="en-GB" dirty="0">
                <a:solidFill>
                  <a:schemeClr val="accent5">
                    <a:lumMod val="50000"/>
                  </a:schemeClr>
                </a:solidFill>
                <a:highlight>
                  <a:srgbClr val="FFFFFF"/>
                </a:highlight>
                <a:latin typeface="Segoe UI Light" panose="020B0502040204020203" pitchFamily="34" charset="0"/>
              </a:rPr>
              <a:t> </a:t>
            </a:r>
            <a:r>
              <a:rPr lang="en-GB" sz="1800" b="0" i="0" dirty="0">
                <a:solidFill>
                  <a:schemeClr val="accent5">
                    <a:lumMod val="50000"/>
                  </a:schemeClr>
                </a:solidFill>
                <a:effectLst/>
                <a:highlight>
                  <a:srgbClr val="FFFFFF"/>
                </a:highlight>
                <a:latin typeface="Segoe UI" panose="020B0502040204020203" pitchFamily="34" charset="0"/>
              </a:rPr>
              <a:t>and therefore this category doesn't cause additional costs.</a:t>
            </a:r>
            <a:endParaRPr lang="en-GB" b="0" i="0" dirty="0">
              <a:solidFill>
                <a:schemeClr val="accent5">
                  <a:lumMod val="50000"/>
                </a:schemeClr>
              </a:solidFill>
              <a:effectLst/>
              <a:highlight>
                <a:srgbClr val="FFFFFF"/>
              </a:highlight>
              <a:latin typeface="Segoe UI Light" panose="020B0502040204020203" pitchFamily="34" charset="0"/>
            </a:endParaRPr>
          </a:p>
        </p:txBody>
      </p:sp>
    </p:spTree>
    <p:extLst>
      <p:ext uri="{BB962C8B-B14F-4D97-AF65-F5344CB8AC3E}">
        <p14:creationId xmlns:p14="http://schemas.microsoft.com/office/powerpoint/2010/main" val="2075698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7C855F-8583-5260-83F5-A64E7E7CD534}"/>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028" name="Picture 4" descr="There's No Good Reason to Buy a Carbon Bike">
            <a:extLst>
              <a:ext uri="{FF2B5EF4-FFF2-40B4-BE49-F238E27FC236}">
                <a16:creationId xmlns:a16="http://schemas.microsoft.com/office/drawing/2014/main" id="{ACCD7B60-936D-A36E-E367-9AE781D58434}"/>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b="1277"/>
          <a:stretch/>
        </p:blipFill>
        <p:spPr bwMode="auto">
          <a:xfrm>
            <a:off x="128585" y="115194"/>
            <a:ext cx="11934817" cy="66276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6608C93-E459-8A97-8152-8A87A417378E}"/>
              </a:ext>
            </a:extLst>
          </p:cNvPr>
          <p:cNvSpPr>
            <a:spLocks noGrp="1"/>
          </p:cNvSpPr>
          <p:nvPr>
            <p:ph type="ctrTitle"/>
          </p:nvPr>
        </p:nvSpPr>
        <p:spPr>
          <a:xfrm>
            <a:off x="728663" y="1422399"/>
            <a:ext cx="5981056" cy="3138025"/>
          </a:xfrm>
        </p:spPr>
        <p:txBody>
          <a:bodyPr>
            <a:normAutofit/>
          </a:bodyPr>
          <a:lstStyle/>
          <a:p>
            <a:pPr algn="l"/>
            <a:r>
              <a:rPr lang="en-US" sz="5000" dirty="0">
                <a:solidFill>
                  <a:schemeClr val="bg1"/>
                </a:solidFill>
              </a:rPr>
              <a:t>Thank You </a:t>
            </a:r>
            <a:br>
              <a:rPr lang="en-US" sz="5000" dirty="0">
                <a:solidFill>
                  <a:schemeClr val="bg1"/>
                </a:solidFill>
              </a:rPr>
            </a:br>
            <a:r>
              <a:rPr lang="en-US" sz="5000" dirty="0">
                <a:solidFill>
                  <a:schemeClr val="bg1"/>
                </a:solidFill>
              </a:rPr>
              <a:t>for your attention.</a:t>
            </a:r>
            <a:br>
              <a:rPr lang="en-US" sz="5000" dirty="0">
                <a:solidFill>
                  <a:schemeClr val="bg1"/>
                </a:solidFill>
              </a:rPr>
            </a:br>
            <a:br>
              <a:rPr lang="en-US" sz="5000" dirty="0">
                <a:solidFill>
                  <a:schemeClr val="bg1"/>
                </a:solidFill>
              </a:rPr>
            </a:br>
            <a:r>
              <a:rPr lang="en-US" sz="5000" dirty="0">
                <a:solidFill>
                  <a:schemeClr val="bg1"/>
                </a:solidFill>
              </a:rPr>
              <a:t>Any Questions?</a:t>
            </a:r>
          </a:p>
        </p:txBody>
      </p:sp>
    </p:spTree>
    <p:extLst>
      <p:ext uri="{BB962C8B-B14F-4D97-AF65-F5344CB8AC3E}">
        <p14:creationId xmlns:p14="http://schemas.microsoft.com/office/powerpoint/2010/main" val="12580881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7C855F-8583-5260-83F5-A64E7E7CD534}"/>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028" name="Picture 4" descr="There's No Good Reason to Buy a Carbon Bike">
            <a:extLst>
              <a:ext uri="{FF2B5EF4-FFF2-40B4-BE49-F238E27FC236}">
                <a16:creationId xmlns:a16="http://schemas.microsoft.com/office/drawing/2014/main" id="{ACCD7B60-936D-A36E-E367-9AE781D58434}"/>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b="1277"/>
          <a:stretch/>
        </p:blipFill>
        <p:spPr bwMode="auto">
          <a:xfrm>
            <a:off x="128585" y="115194"/>
            <a:ext cx="11934817" cy="66276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6608C93-E459-8A97-8152-8A87A417378E}"/>
              </a:ext>
            </a:extLst>
          </p:cNvPr>
          <p:cNvSpPr>
            <a:spLocks noGrp="1"/>
          </p:cNvSpPr>
          <p:nvPr>
            <p:ph type="ctrTitle"/>
          </p:nvPr>
        </p:nvSpPr>
        <p:spPr>
          <a:xfrm>
            <a:off x="728663" y="1422400"/>
            <a:ext cx="5981056" cy="2387600"/>
          </a:xfrm>
        </p:spPr>
        <p:txBody>
          <a:bodyPr>
            <a:normAutofit/>
          </a:bodyPr>
          <a:lstStyle/>
          <a:p>
            <a:pPr algn="l"/>
            <a:r>
              <a:rPr lang="en-US" sz="5000" dirty="0">
                <a:solidFill>
                  <a:schemeClr val="bg1"/>
                </a:solidFill>
              </a:rPr>
              <a:t>Appendix:</a:t>
            </a:r>
            <a:br>
              <a:rPr lang="en-US" sz="5000" dirty="0">
                <a:solidFill>
                  <a:schemeClr val="bg1"/>
                </a:solidFill>
              </a:rPr>
            </a:br>
            <a:r>
              <a:rPr lang="en-US" sz="5000" dirty="0">
                <a:solidFill>
                  <a:schemeClr val="bg1"/>
                </a:solidFill>
              </a:rPr>
              <a:t>PowerBI data model and SQL queries</a:t>
            </a:r>
          </a:p>
        </p:txBody>
      </p:sp>
      <p:sp>
        <p:nvSpPr>
          <p:cNvPr id="3" name="Subtitle 2">
            <a:extLst>
              <a:ext uri="{FF2B5EF4-FFF2-40B4-BE49-F238E27FC236}">
                <a16:creationId xmlns:a16="http://schemas.microsoft.com/office/drawing/2014/main" id="{DF115CC9-1E13-047A-8B6B-72130AF84A39}"/>
              </a:ext>
            </a:extLst>
          </p:cNvPr>
          <p:cNvSpPr>
            <a:spLocks noGrp="1"/>
          </p:cNvSpPr>
          <p:nvPr>
            <p:ph type="subTitle" idx="1"/>
          </p:nvPr>
        </p:nvSpPr>
        <p:spPr>
          <a:xfrm>
            <a:off x="728663" y="3902075"/>
            <a:ext cx="5505449" cy="1655762"/>
          </a:xfrm>
        </p:spPr>
        <p:txBody>
          <a:bodyPr>
            <a:normAutofit/>
          </a:bodyPr>
          <a:lstStyle/>
          <a:p>
            <a:pPr algn="l"/>
            <a:endParaRPr lang="en-US" sz="2000" dirty="0">
              <a:solidFill>
                <a:schemeClr val="bg1"/>
              </a:solidFill>
            </a:endParaRPr>
          </a:p>
          <a:p>
            <a:pPr algn="l"/>
            <a:r>
              <a:rPr lang="en-US" sz="1600" dirty="0">
                <a:solidFill>
                  <a:schemeClr val="bg1"/>
                </a:solidFill>
              </a:rPr>
              <a:t>Viktoria Samberger</a:t>
            </a:r>
            <a:endParaRPr lang="en-US" sz="1400" dirty="0">
              <a:solidFill>
                <a:schemeClr val="bg1"/>
              </a:solidFill>
            </a:endParaRPr>
          </a:p>
        </p:txBody>
      </p:sp>
    </p:spTree>
    <p:extLst>
      <p:ext uri="{BB962C8B-B14F-4D97-AF65-F5344CB8AC3E}">
        <p14:creationId xmlns:p14="http://schemas.microsoft.com/office/powerpoint/2010/main" val="10070375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764254"/>
            <a:ext cx="11033209" cy="371127"/>
          </a:xfrm>
        </p:spPr>
        <p:txBody>
          <a:bodyPr/>
          <a:lstStyle/>
          <a:p>
            <a:r>
              <a:rPr lang="en-US" b="1" dirty="0">
                <a:solidFill>
                  <a:srgbClr val="074650"/>
                </a:solidFill>
              </a:rPr>
              <a:t>PowerBI data model</a:t>
            </a:r>
          </a:p>
        </p:txBody>
      </p:sp>
      <p:pic>
        <p:nvPicPr>
          <p:cNvPr id="20" name="Picture 19">
            <a:extLst>
              <a:ext uri="{FF2B5EF4-FFF2-40B4-BE49-F238E27FC236}">
                <a16:creationId xmlns:a16="http://schemas.microsoft.com/office/drawing/2014/main" id="{75125A83-7CD9-BA77-C20D-B0655E18C150}"/>
              </a:ext>
            </a:extLst>
          </p:cNvPr>
          <p:cNvPicPr>
            <a:picLocks noChangeAspect="1"/>
          </p:cNvPicPr>
          <p:nvPr/>
        </p:nvPicPr>
        <p:blipFill rotWithShape="1">
          <a:blip r:embed="rId3"/>
          <a:srcRect t="3188" r="56548" b="35454"/>
          <a:stretch/>
        </p:blipFill>
        <p:spPr>
          <a:xfrm>
            <a:off x="582686" y="1398903"/>
            <a:ext cx="6008028" cy="4772221"/>
          </a:xfrm>
          <a:prstGeom prst="rect">
            <a:avLst/>
          </a:prstGeom>
        </p:spPr>
      </p:pic>
    </p:spTree>
    <p:extLst>
      <p:ext uri="{BB962C8B-B14F-4D97-AF65-F5344CB8AC3E}">
        <p14:creationId xmlns:p14="http://schemas.microsoft.com/office/powerpoint/2010/main" val="1303035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764254"/>
            <a:ext cx="11033209" cy="371127"/>
          </a:xfrm>
        </p:spPr>
        <p:txBody>
          <a:bodyPr/>
          <a:lstStyle/>
          <a:p>
            <a:r>
              <a:rPr lang="en-US" b="1" dirty="0">
                <a:solidFill>
                  <a:srgbClr val="074650"/>
                </a:solidFill>
              </a:rPr>
              <a:t>SalesOrders Table</a:t>
            </a:r>
          </a:p>
        </p:txBody>
      </p:sp>
      <p:pic>
        <p:nvPicPr>
          <p:cNvPr id="5" name="Picture 4">
            <a:extLst>
              <a:ext uri="{FF2B5EF4-FFF2-40B4-BE49-F238E27FC236}">
                <a16:creationId xmlns:a16="http://schemas.microsoft.com/office/drawing/2014/main" id="{25F133AF-0AD0-437C-81ED-29A346468CB3}"/>
              </a:ext>
            </a:extLst>
          </p:cNvPr>
          <p:cNvPicPr>
            <a:picLocks noChangeAspect="1"/>
          </p:cNvPicPr>
          <p:nvPr/>
        </p:nvPicPr>
        <p:blipFill rotWithShape="1">
          <a:blip r:embed="rId3"/>
          <a:srcRect l="16442" t="28205" r="44615" b="22820"/>
          <a:stretch/>
        </p:blipFill>
        <p:spPr>
          <a:xfrm>
            <a:off x="1869876" y="1257704"/>
            <a:ext cx="5684470" cy="4021235"/>
          </a:xfrm>
          <a:prstGeom prst="rect">
            <a:avLst/>
          </a:prstGeom>
        </p:spPr>
      </p:pic>
      <p:pic>
        <p:nvPicPr>
          <p:cNvPr id="10" name="Picture 9">
            <a:extLst>
              <a:ext uri="{FF2B5EF4-FFF2-40B4-BE49-F238E27FC236}">
                <a16:creationId xmlns:a16="http://schemas.microsoft.com/office/drawing/2014/main" id="{371B48E2-F3C0-4608-DB37-0AC7DBDFD8B1}"/>
              </a:ext>
            </a:extLst>
          </p:cNvPr>
          <p:cNvPicPr>
            <a:picLocks noChangeAspect="1"/>
          </p:cNvPicPr>
          <p:nvPr/>
        </p:nvPicPr>
        <p:blipFill rotWithShape="1">
          <a:blip r:embed="rId4"/>
          <a:srcRect l="18577" t="51385" r="35211" b="38461"/>
          <a:stretch/>
        </p:blipFill>
        <p:spPr>
          <a:xfrm>
            <a:off x="1869876" y="5397394"/>
            <a:ext cx="7229474" cy="893532"/>
          </a:xfrm>
          <a:prstGeom prst="rect">
            <a:avLst/>
          </a:prstGeom>
        </p:spPr>
      </p:pic>
      <p:sp>
        <p:nvSpPr>
          <p:cNvPr id="13" name="Rectangle: Rounded Corners 12">
            <a:extLst>
              <a:ext uri="{FF2B5EF4-FFF2-40B4-BE49-F238E27FC236}">
                <a16:creationId xmlns:a16="http://schemas.microsoft.com/office/drawing/2014/main" id="{297C88A4-9540-97B5-1F1D-B5CF896697B7}"/>
              </a:ext>
            </a:extLst>
          </p:cNvPr>
          <p:cNvSpPr/>
          <p:nvPr/>
        </p:nvSpPr>
        <p:spPr>
          <a:xfrm>
            <a:off x="596848" y="1257704"/>
            <a:ext cx="992849" cy="4021235"/>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0" i="0" dirty="0">
                <a:solidFill>
                  <a:schemeClr val="accent5">
                    <a:lumMod val="50000"/>
                  </a:schemeClr>
                </a:solidFill>
                <a:effectLst/>
                <a:highlight>
                  <a:srgbClr val="FFFFFF"/>
                </a:highlight>
                <a:latin typeface="Segoe UI" panose="020B0502040204020203" pitchFamily="34" charset="0"/>
              </a:rPr>
              <a:t>Query</a:t>
            </a:r>
            <a:endParaRPr lang="en-GB" sz="1100" b="0" i="0" dirty="0">
              <a:solidFill>
                <a:schemeClr val="accent5">
                  <a:lumMod val="50000"/>
                </a:schemeClr>
              </a:solidFill>
              <a:effectLst/>
              <a:highlight>
                <a:srgbClr val="FFFFFF"/>
              </a:highlight>
              <a:latin typeface="Segoe UI Light" panose="020B0502040204020203" pitchFamily="34" charset="0"/>
            </a:endParaRPr>
          </a:p>
        </p:txBody>
      </p:sp>
      <p:sp>
        <p:nvSpPr>
          <p:cNvPr id="16" name="Rectangle: Rounded Corners 15">
            <a:extLst>
              <a:ext uri="{FF2B5EF4-FFF2-40B4-BE49-F238E27FC236}">
                <a16:creationId xmlns:a16="http://schemas.microsoft.com/office/drawing/2014/main" id="{77D70F82-6640-972D-3137-9C00931E4546}"/>
              </a:ext>
            </a:extLst>
          </p:cNvPr>
          <p:cNvSpPr/>
          <p:nvPr/>
        </p:nvSpPr>
        <p:spPr>
          <a:xfrm>
            <a:off x="596847" y="5397395"/>
            <a:ext cx="992849" cy="893532"/>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0" i="0" dirty="0">
                <a:solidFill>
                  <a:schemeClr val="accent5">
                    <a:lumMod val="50000"/>
                  </a:schemeClr>
                </a:solidFill>
                <a:effectLst/>
                <a:highlight>
                  <a:srgbClr val="FFFFFF"/>
                </a:highlight>
                <a:latin typeface="Segoe UI" panose="020B0502040204020203" pitchFamily="34" charset="0"/>
              </a:rPr>
              <a:t>Result</a:t>
            </a:r>
            <a:endParaRPr lang="en-GB" sz="1100" b="0" i="0" dirty="0">
              <a:solidFill>
                <a:schemeClr val="accent5">
                  <a:lumMod val="50000"/>
                </a:schemeClr>
              </a:solidFill>
              <a:effectLst/>
              <a:highlight>
                <a:srgbClr val="FFFFFF"/>
              </a:highlight>
              <a:latin typeface="Segoe UI Light" panose="020B0502040204020203" pitchFamily="34" charset="0"/>
            </a:endParaRPr>
          </a:p>
        </p:txBody>
      </p:sp>
    </p:spTree>
    <p:extLst>
      <p:ext uri="{BB962C8B-B14F-4D97-AF65-F5344CB8AC3E}">
        <p14:creationId xmlns:p14="http://schemas.microsoft.com/office/powerpoint/2010/main" val="3251908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764254"/>
            <a:ext cx="11033209" cy="371127"/>
          </a:xfrm>
        </p:spPr>
        <p:txBody>
          <a:bodyPr/>
          <a:lstStyle/>
          <a:p>
            <a:r>
              <a:rPr lang="en-US" b="1" dirty="0">
                <a:solidFill>
                  <a:srgbClr val="074650"/>
                </a:solidFill>
              </a:rPr>
              <a:t>Our_Products Table</a:t>
            </a:r>
          </a:p>
        </p:txBody>
      </p:sp>
      <p:sp>
        <p:nvSpPr>
          <p:cNvPr id="13" name="Rectangle: Rounded Corners 12">
            <a:extLst>
              <a:ext uri="{FF2B5EF4-FFF2-40B4-BE49-F238E27FC236}">
                <a16:creationId xmlns:a16="http://schemas.microsoft.com/office/drawing/2014/main" id="{297C88A4-9540-97B5-1F1D-B5CF896697B7}"/>
              </a:ext>
            </a:extLst>
          </p:cNvPr>
          <p:cNvSpPr/>
          <p:nvPr/>
        </p:nvSpPr>
        <p:spPr>
          <a:xfrm>
            <a:off x="596848" y="1257704"/>
            <a:ext cx="992849" cy="4021235"/>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0" i="0" dirty="0">
                <a:solidFill>
                  <a:schemeClr val="accent5">
                    <a:lumMod val="50000"/>
                  </a:schemeClr>
                </a:solidFill>
                <a:effectLst/>
                <a:highlight>
                  <a:srgbClr val="FFFFFF"/>
                </a:highlight>
                <a:latin typeface="Segoe UI" panose="020B0502040204020203" pitchFamily="34" charset="0"/>
              </a:rPr>
              <a:t>Query</a:t>
            </a:r>
            <a:endParaRPr lang="en-GB" sz="1100" b="0" i="0" dirty="0">
              <a:solidFill>
                <a:schemeClr val="accent5">
                  <a:lumMod val="50000"/>
                </a:schemeClr>
              </a:solidFill>
              <a:effectLst/>
              <a:highlight>
                <a:srgbClr val="FFFFFF"/>
              </a:highlight>
              <a:latin typeface="Segoe UI Light" panose="020B0502040204020203" pitchFamily="34" charset="0"/>
            </a:endParaRPr>
          </a:p>
        </p:txBody>
      </p:sp>
      <p:sp>
        <p:nvSpPr>
          <p:cNvPr id="16" name="Rectangle: Rounded Corners 15">
            <a:extLst>
              <a:ext uri="{FF2B5EF4-FFF2-40B4-BE49-F238E27FC236}">
                <a16:creationId xmlns:a16="http://schemas.microsoft.com/office/drawing/2014/main" id="{77D70F82-6640-972D-3137-9C00931E4546}"/>
              </a:ext>
            </a:extLst>
          </p:cNvPr>
          <p:cNvSpPr/>
          <p:nvPr/>
        </p:nvSpPr>
        <p:spPr>
          <a:xfrm>
            <a:off x="596847" y="5397395"/>
            <a:ext cx="992849" cy="893532"/>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800" b="0" i="0" dirty="0">
                <a:solidFill>
                  <a:schemeClr val="accent5">
                    <a:lumMod val="50000"/>
                  </a:schemeClr>
                </a:solidFill>
                <a:effectLst/>
                <a:highlight>
                  <a:srgbClr val="FFFFFF"/>
                </a:highlight>
                <a:latin typeface="Segoe UI" panose="020B0502040204020203" pitchFamily="34" charset="0"/>
              </a:rPr>
              <a:t>Result</a:t>
            </a:r>
            <a:endParaRPr lang="en-GB" sz="1100" b="0" i="0" dirty="0">
              <a:solidFill>
                <a:schemeClr val="accent5">
                  <a:lumMod val="50000"/>
                </a:schemeClr>
              </a:solidFill>
              <a:effectLst/>
              <a:highlight>
                <a:srgbClr val="FFFFFF"/>
              </a:highlight>
              <a:latin typeface="Segoe UI Light" panose="020B0502040204020203" pitchFamily="34" charset="0"/>
            </a:endParaRPr>
          </a:p>
        </p:txBody>
      </p:sp>
      <p:pic>
        <p:nvPicPr>
          <p:cNvPr id="6" name="Picture 5">
            <a:extLst>
              <a:ext uri="{FF2B5EF4-FFF2-40B4-BE49-F238E27FC236}">
                <a16:creationId xmlns:a16="http://schemas.microsoft.com/office/drawing/2014/main" id="{A7452CB2-7B8C-6082-71C2-DBAE3CAAC8FF}"/>
              </a:ext>
            </a:extLst>
          </p:cNvPr>
          <p:cNvPicPr>
            <a:picLocks noChangeAspect="1"/>
          </p:cNvPicPr>
          <p:nvPr/>
        </p:nvPicPr>
        <p:blipFill rotWithShape="1">
          <a:blip r:embed="rId3"/>
          <a:srcRect l="16385" t="28718" r="54308" b="19582"/>
          <a:stretch/>
        </p:blipFill>
        <p:spPr>
          <a:xfrm>
            <a:off x="1869876" y="1253836"/>
            <a:ext cx="4058530" cy="4027189"/>
          </a:xfrm>
          <a:prstGeom prst="rect">
            <a:avLst/>
          </a:prstGeom>
        </p:spPr>
      </p:pic>
      <p:pic>
        <p:nvPicPr>
          <p:cNvPr id="9" name="Picture 8">
            <a:extLst>
              <a:ext uri="{FF2B5EF4-FFF2-40B4-BE49-F238E27FC236}">
                <a16:creationId xmlns:a16="http://schemas.microsoft.com/office/drawing/2014/main" id="{76647BAB-C368-F462-2967-B1C7AC077F72}"/>
              </a:ext>
            </a:extLst>
          </p:cNvPr>
          <p:cNvPicPr>
            <a:picLocks noChangeAspect="1"/>
          </p:cNvPicPr>
          <p:nvPr/>
        </p:nvPicPr>
        <p:blipFill rotWithShape="1">
          <a:blip r:embed="rId4"/>
          <a:srcRect l="18923" t="44718" r="10404" b="42253"/>
          <a:stretch/>
        </p:blipFill>
        <p:spPr>
          <a:xfrm>
            <a:off x="1869876" y="5397392"/>
            <a:ext cx="10002372" cy="1037253"/>
          </a:xfrm>
          <a:prstGeom prst="rect">
            <a:avLst/>
          </a:prstGeom>
        </p:spPr>
      </p:pic>
    </p:spTree>
    <p:extLst>
      <p:ext uri="{BB962C8B-B14F-4D97-AF65-F5344CB8AC3E}">
        <p14:creationId xmlns:p14="http://schemas.microsoft.com/office/powerpoint/2010/main" val="27800695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512606"/>
            <a:ext cx="11033209" cy="648126"/>
          </a:xfrm>
        </p:spPr>
        <p:txBody>
          <a:bodyPr/>
          <a:lstStyle/>
          <a:p>
            <a:r>
              <a:rPr lang="en-US" b="1" dirty="0">
                <a:solidFill>
                  <a:srgbClr val="074650"/>
                </a:solidFill>
              </a:rPr>
              <a:t>Despite high sales numbers, our profits are very low. </a:t>
            </a:r>
            <a:br>
              <a:rPr lang="en-US" b="1" dirty="0">
                <a:solidFill>
                  <a:srgbClr val="074650"/>
                </a:solidFill>
              </a:rPr>
            </a:br>
            <a:r>
              <a:rPr lang="en-US" b="1" dirty="0">
                <a:solidFill>
                  <a:srgbClr val="074650"/>
                </a:solidFill>
              </a:rPr>
              <a:t>Let´s further improve Standard Costs and Sales Efforts of most profitable products.</a:t>
            </a:r>
          </a:p>
        </p:txBody>
      </p:sp>
      <p:sp>
        <p:nvSpPr>
          <p:cNvPr id="5" name="Date Placeholder 4">
            <a:extLst>
              <a:ext uri="{FF2B5EF4-FFF2-40B4-BE49-F238E27FC236}">
                <a16:creationId xmlns:a16="http://schemas.microsoft.com/office/drawing/2014/main" id="{CD4DF53B-08C4-4067-AA40-077BBB22C5E6}"/>
              </a:ext>
            </a:extLst>
          </p:cNvPr>
          <p:cNvSpPr>
            <a:spLocks noGrp="1"/>
          </p:cNvSpPr>
          <p:nvPr>
            <p:ph type="dt" sz="half" idx="2"/>
          </p:nvPr>
        </p:nvSpPr>
        <p:spPr/>
        <p:txBody>
          <a:bodyPr/>
          <a:lstStyle/>
          <a:p>
            <a:fld id="{B22CE7B2-AF91-431C-830E-F398DE901D82}" type="datetime1">
              <a:rPr lang="en-US" smtClean="0">
                <a:latin typeface="Segoe UI" panose="020B0502040204020203" pitchFamily="34" charset="0"/>
                <a:cs typeface="Segoe UI" panose="020B0502040204020203" pitchFamily="34" charset="0"/>
              </a:rPr>
              <a:pPr/>
              <a:t>5/13/2024</a:t>
            </a:fld>
            <a:endParaRPr lang="en-US"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1926489" cy="338554"/>
          </a:xfrm>
          <a:prstGeom prst="rect">
            <a:avLst/>
          </a:prstGeom>
          <a:noFill/>
        </p:spPr>
        <p:txBody>
          <a:bodyPr wrap="none" rtlCol="0">
            <a:spAutoFit/>
          </a:bodyPr>
          <a:lstStyle/>
          <a:p>
            <a:r>
              <a:rPr lang="de-DE" altLang="zh-TW" sz="1600" dirty="0"/>
              <a:t>Executive Summary</a:t>
            </a:r>
            <a:endParaRPr lang="en-US" sz="1600" dirty="0"/>
          </a:p>
        </p:txBody>
      </p:sp>
      <p:grpSp>
        <p:nvGrpSpPr>
          <p:cNvPr id="6" name="Group 5">
            <a:extLst>
              <a:ext uri="{FF2B5EF4-FFF2-40B4-BE49-F238E27FC236}">
                <a16:creationId xmlns:a16="http://schemas.microsoft.com/office/drawing/2014/main" id="{D8A53C9C-28DA-15D2-B83D-56A8EB529483}"/>
              </a:ext>
            </a:extLst>
          </p:cNvPr>
          <p:cNvGrpSpPr/>
          <p:nvPr/>
        </p:nvGrpSpPr>
        <p:grpSpPr>
          <a:xfrm>
            <a:off x="4377446" y="2876528"/>
            <a:ext cx="3437108" cy="982980"/>
            <a:chOff x="582686" y="1645869"/>
            <a:chExt cx="3437108" cy="982980"/>
          </a:xfrm>
        </p:grpSpPr>
        <p:pic>
          <p:nvPicPr>
            <p:cNvPr id="66" name="Picture 65">
              <a:extLst>
                <a:ext uri="{FF2B5EF4-FFF2-40B4-BE49-F238E27FC236}">
                  <a16:creationId xmlns:a16="http://schemas.microsoft.com/office/drawing/2014/main" id="{E5FB80A8-7329-F7F2-887B-4351F23D2033}"/>
                </a:ext>
              </a:extLst>
            </p:cNvPr>
            <p:cNvPicPr>
              <a:picLocks noChangeAspect="1"/>
            </p:cNvPicPr>
            <p:nvPr/>
          </p:nvPicPr>
          <p:blipFill rotWithShape="1">
            <a:blip r:embed="rId3"/>
            <a:srcRect l="19688" t="28255" r="65239" b="56535"/>
            <a:stretch/>
          </p:blipFill>
          <p:spPr>
            <a:xfrm>
              <a:off x="582686" y="1645869"/>
              <a:ext cx="1718554" cy="975411"/>
            </a:xfrm>
            <a:prstGeom prst="rect">
              <a:avLst/>
            </a:prstGeom>
          </p:spPr>
        </p:pic>
        <p:pic>
          <p:nvPicPr>
            <p:cNvPr id="69" name="Picture 68">
              <a:extLst>
                <a:ext uri="{FF2B5EF4-FFF2-40B4-BE49-F238E27FC236}">
                  <a16:creationId xmlns:a16="http://schemas.microsoft.com/office/drawing/2014/main" id="{A9D62583-3FB3-FC09-6882-6D7B8D71DAB4}"/>
                </a:ext>
              </a:extLst>
            </p:cNvPr>
            <p:cNvPicPr>
              <a:picLocks noChangeAspect="1"/>
            </p:cNvPicPr>
            <p:nvPr/>
          </p:nvPicPr>
          <p:blipFill rotWithShape="1">
            <a:blip r:embed="rId3"/>
            <a:srcRect l="19688" t="43834" r="65239" b="40837"/>
            <a:stretch/>
          </p:blipFill>
          <p:spPr>
            <a:xfrm>
              <a:off x="2301240" y="1645869"/>
              <a:ext cx="1718554" cy="982980"/>
            </a:xfrm>
            <a:prstGeom prst="rect">
              <a:avLst/>
            </a:prstGeom>
          </p:spPr>
        </p:pic>
      </p:grpSp>
      <p:grpSp>
        <p:nvGrpSpPr>
          <p:cNvPr id="3" name="Group 2">
            <a:extLst>
              <a:ext uri="{FF2B5EF4-FFF2-40B4-BE49-F238E27FC236}">
                <a16:creationId xmlns:a16="http://schemas.microsoft.com/office/drawing/2014/main" id="{D3609DCA-5FE1-2C65-7FE8-588420B46091}"/>
              </a:ext>
            </a:extLst>
          </p:cNvPr>
          <p:cNvGrpSpPr/>
          <p:nvPr/>
        </p:nvGrpSpPr>
        <p:grpSpPr>
          <a:xfrm>
            <a:off x="4414727" y="3040812"/>
            <a:ext cx="3343643" cy="2855011"/>
            <a:chOff x="621376" y="2723820"/>
            <a:chExt cx="3343643" cy="2855011"/>
          </a:xfrm>
        </p:grpSpPr>
        <p:pic>
          <p:nvPicPr>
            <p:cNvPr id="4" name="Picture 3">
              <a:extLst>
                <a:ext uri="{FF2B5EF4-FFF2-40B4-BE49-F238E27FC236}">
                  <a16:creationId xmlns:a16="http://schemas.microsoft.com/office/drawing/2014/main" id="{066A9D49-887E-ED5B-4797-7538EADAD5A5}"/>
                </a:ext>
              </a:extLst>
            </p:cNvPr>
            <p:cNvPicPr>
              <a:picLocks noChangeAspect="1"/>
            </p:cNvPicPr>
            <p:nvPr/>
          </p:nvPicPr>
          <p:blipFill rotWithShape="1">
            <a:blip r:embed="rId4"/>
            <a:srcRect l="17907" t="37555" r="47860" b="20667"/>
            <a:stretch/>
          </p:blipFill>
          <p:spPr>
            <a:xfrm>
              <a:off x="621376" y="3126096"/>
              <a:ext cx="3343642" cy="2452735"/>
            </a:xfrm>
            <a:prstGeom prst="rect">
              <a:avLst/>
            </a:prstGeom>
          </p:spPr>
        </p:pic>
        <p:sp>
          <p:nvSpPr>
            <p:cNvPr id="8" name="Rectangle: Rounded Corners 7">
              <a:extLst>
                <a:ext uri="{FF2B5EF4-FFF2-40B4-BE49-F238E27FC236}">
                  <a16:creationId xmlns:a16="http://schemas.microsoft.com/office/drawing/2014/main" id="{1792C833-6A22-25D1-843E-BFE0172F9ECF}"/>
                </a:ext>
              </a:extLst>
            </p:cNvPr>
            <p:cNvSpPr/>
            <p:nvPr/>
          </p:nvSpPr>
          <p:spPr>
            <a:xfrm>
              <a:off x="621376" y="2723820"/>
              <a:ext cx="3343643" cy="292301"/>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Our most profitable Category is ‘Bikes’</a:t>
              </a:r>
            </a:p>
          </p:txBody>
        </p:sp>
      </p:grpSp>
      <p:sp>
        <p:nvSpPr>
          <p:cNvPr id="29" name="Rectangle: Rounded Corners 28">
            <a:extLst>
              <a:ext uri="{FF2B5EF4-FFF2-40B4-BE49-F238E27FC236}">
                <a16:creationId xmlns:a16="http://schemas.microsoft.com/office/drawing/2014/main" id="{2BAF11E1-525C-FC1B-4404-504D14D798A6}"/>
              </a:ext>
            </a:extLst>
          </p:cNvPr>
          <p:cNvSpPr/>
          <p:nvPr/>
        </p:nvSpPr>
        <p:spPr>
          <a:xfrm>
            <a:off x="4407926" y="2659064"/>
            <a:ext cx="3343643" cy="198929"/>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lumMod val="50000"/>
                  </a:schemeClr>
                </a:solidFill>
                <a:latin typeface="Segoe UI" panose="020B0502040204020203" pitchFamily="34" charset="0"/>
                <a:cs typeface="Segoe UI" panose="020B0502040204020203" pitchFamily="34" charset="0"/>
              </a:rPr>
              <a:t>Cumulatively since 2001:</a:t>
            </a:r>
          </a:p>
        </p:txBody>
      </p:sp>
    </p:spTree>
    <p:extLst>
      <p:ext uri="{BB962C8B-B14F-4D97-AF65-F5344CB8AC3E}">
        <p14:creationId xmlns:p14="http://schemas.microsoft.com/office/powerpoint/2010/main" val="1227899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2.22222E-6 L 0 -0.15764 " pathEditMode="relative" rAng="0" ptsTypes="AA">
                                      <p:cBhvr>
                                        <p:cTn id="6" dur="500" fill="hold"/>
                                        <p:tgtEl>
                                          <p:spTgt spid="6"/>
                                        </p:tgtEl>
                                        <p:attrNameLst>
                                          <p:attrName>ppt_x</p:attrName>
                                          <p:attrName>ppt_y</p:attrName>
                                        </p:attrNameLst>
                                      </p:cBhvr>
                                      <p:rCtr x="0" y="-7894"/>
                                    </p:animMotion>
                                  </p:childTnLst>
                                </p:cTn>
                              </p:par>
                              <p:par>
                                <p:cTn id="7" presetID="2" presetClass="entr" presetSubtype="4"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 calcmode="lin" valueType="num">
                                      <p:cBhvr additive="base">
                                        <p:cTn id="9" dur="500" fill="hold"/>
                                        <p:tgtEl>
                                          <p:spTgt spid="3"/>
                                        </p:tgtEl>
                                        <p:attrNameLst>
                                          <p:attrName>ppt_x</p:attrName>
                                        </p:attrNameLst>
                                      </p:cBhvr>
                                      <p:tavLst>
                                        <p:tav tm="0">
                                          <p:val>
                                            <p:strVal val="#ppt_x"/>
                                          </p:val>
                                        </p:tav>
                                        <p:tav tm="100000">
                                          <p:val>
                                            <p:strVal val="#ppt_x"/>
                                          </p:val>
                                        </p:tav>
                                      </p:tavLst>
                                    </p:anim>
                                    <p:anim calcmode="lin" valueType="num">
                                      <p:cBhvr additive="base">
                                        <p:cTn id="10" dur="500" fill="hold"/>
                                        <p:tgtEl>
                                          <p:spTgt spid="3"/>
                                        </p:tgtEl>
                                        <p:attrNameLst>
                                          <p:attrName>ppt_y</p:attrName>
                                        </p:attrNameLst>
                                      </p:cBhvr>
                                      <p:tavLst>
                                        <p:tav tm="0">
                                          <p:val>
                                            <p:strVal val="1+#ppt_h/2"/>
                                          </p:val>
                                        </p:tav>
                                        <p:tav tm="100000">
                                          <p:val>
                                            <p:strVal val="#ppt_y"/>
                                          </p:val>
                                        </p:tav>
                                      </p:tavLst>
                                    </p:anim>
                                  </p:childTnLst>
                                </p:cTn>
                              </p:par>
                              <p:par>
                                <p:cTn id="11" presetID="64" presetClass="path" presetSubtype="0" accel="50000" decel="50000" fill="hold" grpId="0" nodeType="withEffect">
                                  <p:stCondLst>
                                    <p:cond delay="0"/>
                                  </p:stCondLst>
                                  <p:childTnLst>
                                    <p:animMotion origin="layout" path="M 2.08333E-6 -3.33333E-6 L -0.00039 -0.15509 " pathEditMode="relative" rAng="0" ptsTypes="AA">
                                      <p:cBhvr>
                                        <p:cTn id="12" dur="500" fill="hold"/>
                                        <p:tgtEl>
                                          <p:spTgt spid="29"/>
                                        </p:tgtEl>
                                        <p:attrNameLst>
                                          <p:attrName>ppt_x</p:attrName>
                                          <p:attrName>ppt_y</p:attrName>
                                        </p:attrNameLst>
                                      </p:cBhvr>
                                      <p:rCtr x="-26" y="-775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512606"/>
            <a:ext cx="11033209" cy="648126"/>
          </a:xfrm>
        </p:spPr>
        <p:txBody>
          <a:bodyPr/>
          <a:lstStyle/>
          <a:p>
            <a:r>
              <a:rPr lang="en-US" b="1" dirty="0">
                <a:solidFill>
                  <a:srgbClr val="074650"/>
                </a:solidFill>
              </a:rPr>
              <a:t>Despite high sales numbers, our profits are very low. </a:t>
            </a:r>
            <a:br>
              <a:rPr lang="en-US" b="1" dirty="0">
                <a:solidFill>
                  <a:srgbClr val="074650"/>
                </a:solidFill>
              </a:rPr>
            </a:br>
            <a:r>
              <a:rPr lang="en-US" b="1" dirty="0">
                <a:solidFill>
                  <a:srgbClr val="074650"/>
                </a:solidFill>
              </a:rPr>
              <a:t>Let´s further improve Standard Costs and Sales Efforts of most profitable products.</a:t>
            </a:r>
          </a:p>
        </p:txBody>
      </p:sp>
      <p:sp>
        <p:nvSpPr>
          <p:cNvPr id="5" name="Date Placeholder 4">
            <a:extLst>
              <a:ext uri="{FF2B5EF4-FFF2-40B4-BE49-F238E27FC236}">
                <a16:creationId xmlns:a16="http://schemas.microsoft.com/office/drawing/2014/main" id="{CD4DF53B-08C4-4067-AA40-077BBB22C5E6}"/>
              </a:ext>
            </a:extLst>
          </p:cNvPr>
          <p:cNvSpPr>
            <a:spLocks noGrp="1"/>
          </p:cNvSpPr>
          <p:nvPr>
            <p:ph type="dt" sz="half" idx="2"/>
          </p:nvPr>
        </p:nvSpPr>
        <p:spPr/>
        <p:txBody>
          <a:bodyPr/>
          <a:lstStyle/>
          <a:p>
            <a:fld id="{B22CE7B2-AF91-431C-830E-F398DE901D82}" type="datetime1">
              <a:rPr lang="en-US" smtClean="0">
                <a:latin typeface="Segoe UI" panose="020B0502040204020203" pitchFamily="34" charset="0"/>
                <a:cs typeface="Segoe UI" panose="020B0502040204020203" pitchFamily="34" charset="0"/>
              </a:rPr>
              <a:pPr/>
              <a:t>5/13/2024</a:t>
            </a:fld>
            <a:endParaRPr lang="en-US"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1926489" cy="338554"/>
          </a:xfrm>
          <a:prstGeom prst="rect">
            <a:avLst/>
          </a:prstGeom>
          <a:noFill/>
        </p:spPr>
        <p:txBody>
          <a:bodyPr wrap="none" rtlCol="0">
            <a:spAutoFit/>
          </a:bodyPr>
          <a:lstStyle/>
          <a:p>
            <a:r>
              <a:rPr lang="de-DE" altLang="zh-TW" sz="1600" dirty="0"/>
              <a:t>Executive Summary</a:t>
            </a:r>
            <a:endParaRPr lang="en-US" sz="1600" dirty="0"/>
          </a:p>
        </p:txBody>
      </p:sp>
      <p:grpSp>
        <p:nvGrpSpPr>
          <p:cNvPr id="9" name="Group 8">
            <a:extLst>
              <a:ext uri="{FF2B5EF4-FFF2-40B4-BE49-F238E27FC236}">
                <a16:creationId xmlns:a16="http://schemas.microsoft.com/office/drawing/2014/main" id="{DA15DF28-60DC-DCC3-686E-F49D2D64524A}"/>
              </a:ext>
            </a:extLst>
          </p:cNvPr>
          <p:cNvGrpSpPr/>
          <p:nvPr/>
        </p:nvGrpSpPr>
        <p:grpSpPr>
          <a:xfrm>
            <a:off x="4377446" y="1797814"/>
            <a:ext cx="3437108" cy="4098009"/>
            <a:chOff x="4377446" y="1797814"/>
            <a:chExt cx="3437108" cy="4098009"/>
          </a:xfrm>
        </p:grpSpPr>
        <p:grpSp>
          <p:nvGrpSpPr>
            <p:cNvPr id="6" name="Group 5">
              <a:extLst>
                <a:ext uri="{FF2B5EF4-FFF2-40B4-BE49-F238E27FC236}">
                  <a16:creationId xmlns:a16="http://schemas.microsoft.com/office/drawing/2014/main" id="{D8A53C9C-28DA-15D2-B83D-56A8EB529483}"/>
                </a:ext>
              </a:extLst>
            </p:cNvPr>
            <p:cNvGrpSpPr/>
            <p:nvPr/>
          </p:nvGrpSpPr>
          <p:grpSpPr>
            <a:xfrm>
              <a:off x="4377446" y="1797814"/>
              <a:ext cx="3437108" cy="982980"/>
              <a:chOff x="582686" y="1645869"/>
              <a:chExt cx="3437108" cy="982980"/>
            </a:xfrm>
          </p:grpSpPr>
          <p:pic>
            <p:nvPicPr>
              <p:cNvPr id="66" name="Picture 65">
                <a:extLst>
                  <a:ext uri="{FF2B5EF4-FFF2-40B4-BE49-F238E27FC236}">
                    <a16:creationId xmlns:a16="http://schemas.microsoft.com/office/drawing/2014/main" id="{E5FB80A8-7329-F7F2-887B-4351F23D2033}"/>
                  </a:ext>
                </a:extLst>
              </p:cNvPr>
              <p:cNvPicPr>
                <a:picLocks noChangeAspect="1"/>
              </p:cNvPicPr>
              <p:nvPr/>
            </p:nvPicPr>
            <p:blipFill rotWithShape="1">
              <a:blip r:embed="rId3"/>
              <a:srcRect l="19688" t="28255" r="65239" b="56535"/>
              <a:stretch/>
            </p:blipFill>
            <p:spPr>
              <a:xfrm>
                <a:off x="582686" y="1645869"/>
                <a:ext cx="1718554" cy="975411"/>
              </a:xfrm>
              <a:prstGeom prst="rect">
                <a:avLst/>
              </a:prstGeom>
            </p:spPr>
          </p:pic>
          <p:pic>
            <p:nvPicPr>
              <p:cNvPr id="69" name="Picture 68">
                <a:extLst>
                  <a:ext uri="{FF2B5EF4-FFF2-40B4-BE49-F238E27FC236}">
                    <a16:creationId xmlns:a16="http://schemas.microsoft.com/office/drawing/2014/main" id="{A9D62583-3FB3-FC09-6882-6D7B8D71DAB4}"/>
                  </a:ext>
                </a:extLst>
              </p:cNvPr>
              <p:cNvPicPr>
                <a:picLocks noChangeAspect="1"/>
              </p:cNvPicPr>
              <p:nvPr/>
            </p:nvPicPr>
            <p:blipFill rotWithShape="1">
              <a:blip r:embed="rId3"/>
              <a:srcRect l="19688" t="43834" r="65239" b="40837"/>
              <a:stretch/>
            </p:blipFill>
            <p:spPr>
              <a:xfrm>
                <a:off x="2301240" y="1645869"/>
                <a:ext cx="1718554" cy="982980"/>
              </a:xfrm>
              <a:prstGeom prst="rect">
                <a:avLst/>
              </a:prstGeom>
            </p:spPr>
          </p:pic>
        </p:grpSp>
        <p:grpSp>
          <p:nvGrpSpPr>
            <p:cNvPr id="3" name="Group 2">
              <a:extLst>
                <a:ext uri="{FF2B5EF4-FFF2-40B4-BE49-F238E27FC236}">
                  <a16:creationId xmlns:a16="http://schemas.microsoft.com/office/drawing/2014/main" id="{D3609DCA-5FE1-2C65-7FE8-588420B46091}"/>
                </a:ext>
              </a:extLst>
            </p:cNvPr>
            <p:cNvGrpSpPr/>
            <p:nvPr/>
          </p:nvGrpSpPr>
          <p:grpSpPr>
            <a:xfrm>
              <a:off x="4414727" y="3040812"/>
              <a:ext cx="3343643" cy="2855011"/>
              <a:chOff x="621376" y="2723820"/>
              <a:chExt cx="3343643" cy="2855011"/>
            </a:xfrm>
          </p:grpSpPr>
          <p:pic>
            <p:nvPicPr>
              <p:cNvPr id="4" name="Picture 3">
                <a:extLst>
                  <a:ext uri="{FF2B5EF4-FFF2-40B4-BE49-F238E27FC236}">
                    <a16:creationId xmlns:a16="http://schemas.microsoft.com/office/drawing/2014/main" id="{066A9D49-887E-ED5B-4797-7538EADAD5A5}"/>
                  </a:ext>
                </a:extLst>
              </p:cNvPr>
              <p:cNvPicPr>
                <a:picLocks noChangeAspect="1"/>
              </p:cNvPicPr>
              <p:nvPr/>
            </p:nvPicPr>
            <p:blipFill rotWithShape="1">
              <a:blip r:embed="rId4"/>
              <a:srcRect l="17907" t="37555" r="47860" b="20667"/>
              <a:stretch/>
            </p:blipFill>
            <p:spPr>
              <a:xfrm>
                <a:off x="621376" y="3126096"/>
                <a:ext cx="3343642" cy="2452735"/>
              </a:xfrm>
              <a:prstGeom prst="rect">
                <a:avLst/>
              </a:prstGeom>
            </p:spPr>
          </p:pic>
          <p:sp>
            <p:nvSpPr>
              <p:cNvPr id="8" name="Rectangle: Rounded Corners 7">
                <a:extLst>
                  <a:ext uri="{FF2B5EF4-FFF2-40B4-BE49-F238E27FC236}">
                    <a16:creationId xmlns:a16="http://schemas.microsoft.com/office/drawing/2014/main" id="{1792C833-6A22-25D1-843E-BFE0172F9ECF}"/>
                  </a:ext>
                </a:extLst>
              </p:cNvPr>
              <p:cNvSpPr/>
              <p:nvPr/>
            </p:nvSpPr>
            <p:spPr>
              <a:xfrm>
                <a:off x="621376" y="2723820"/>
                <a:ext cx="3343643" cy="292301"/>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Our most profitable Category is ‘Bikes’</a:t>
                </a:r>
              </a:p>
            </p:txBody>
          </p:sp>
        </p:grpSp>
      </p:grpSp>
      <p:grpSp>
        <p:nvGrpSpPr>
          <p:cNvPr id="23" name="Group 22">
            <a:extLst>
              <a:ext uri="{FF2B5EF4-FFF2-40B4-BE49-F238E27FC236}">
                <a16:creationId xmlns:a16="http://schemas.microsoft.com/office/drawing/2014/main" id="{28466239-D1C2-4798-C98C-E01DE10E3980}"/>
              </a:ext>
            </a:extLst>
          </p:cNvPr>
          <p:cNvGrpSpPr/>
          <p:nvPr/>
        </p:nvGrpSpPr>
        <p:grpSpPr>
          <a:xfrm>
            <a:off x="4752339" y="1688190"/>
            <a:ext cx="6868812" cy="3100736"/>
            <a:chOff x="4752339" y="1688190"/>
            <a:chExt cx="6868812" cy="3100736"/>
          </a:xfrm>
        </p:grpSpPr>
        <p:sp>
          <p:nvSpPr>
            <p:cNvPr id="24" name="Rectangle: Rounded Corners 23">
              <a:extLst>
                <a:ext uri="{FF2B5EF4-FFF2-40B4-BE49-F238E27FC236}">
                  <a16:creationId xmlns:a16="http://schemas.microsoft.com/office/drawing/2014/main" id="{8573B0AB-D720-D8C8-AC07-7E3D513D3053}"/>
                </a:ext>
              </a:extLst>
            </p:cNvPr>
            <p:cNvSpPr/>
            <p:nvPr/>
          </p:nvSpPr>
          <p:spPr>
            <a:xfrm>
              <a:off x="4815213" y="1688190"/>
              <a:ext cx="2282576"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Theoretically, our most profitable products are:</a:t>
              </a:r>
            </a:p>
          </p:txBody>
        </p:sp>
        <p:sp>
          <p:nvSpPr>
            <p:cNvPr id="25" name="Rectangle: Rounded Corners 24">
              <a:extLst>
                <a:ext uri="{FF2B5EF4-FFF2-40B4-BE49-F238E27FC236}">
                  <a16:creationId xmlns:a16="http://schemas.microsoft.com/office/drawing/2014/main" id="{4FA7961A-1A43-9CD4-1C75-35E0D480CE63}"/>
                </a:ext>
              </a:extLst>
            </p:cNvPr>
            <p:cNvSpPr/>
            <p:nvPr/>
          </p:nvSpPr>
          <p:spPr>
            <a:xfrm>
              <a:off x="7494885" y="1688190"/>
              <a:ext cx="4121009"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However, we often don’t sell with our List Price. </a:t>
              </a:r>
            </a:p>
            <a:p>
              <a:pPr algn="ctr"/>
              <a:r>
                <a:rPr lang="en-US" sz="1300" dirty="0">
                  <a:solidFill>
                    <a:schemeClr val="bg1"/>
                  </a:solidFill>
                </a:rPr>
                <a:t>Our actual most profitable products are:</a:t>
              </a:r>
            </a:p>
          </p:txBody>
        </p:sp>
        <p:sp>
          <p:nvSpPr>
            <p:cNvPr id="26" name="Rectangle: Rounded Corners 25">
              <a:extLst>
                <a:ext uri="{FF2B5EF4-FFF2-40B4-BE49-F238E27FC236}">
                  <a16:creationId xmlns:a16="http://schemas.microsoft.com/office/drawing/2014/main" id="{20F2DA88-D020-BC03-2C02-A18294FA6373}"/>
                </a:ext>
              </a:extLst>
            </p:cNvPr>
            <p:cNvSpPr/>
            <p:nvPr/>
          </p:nvSpPr>
          <p:spPr>
            <a:xfrm>
              <a:off x="4752340" y="2290200"/>
              <a:ext cx="2049779"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List Price</a:t>
              </a:r>
            </a:p>
          </p:txBody>
        </p:sp>
        <p:sp>
          <p:nvSpPr>
            <p:cNvPr id="27" name="Rectangle: Rounded Corners 26">
              <a:extLst>
                <a:ext uri="{FF2B5EF4-FFF2-40B4-BE49-F238E27FC236}">
                  <a16:creationId xmlns:a16="http://schemas.microsoft.com/office/drawing/2014/main" id="{DEE4B5ED-8049-AAC7-A75B-11FE472CE90E}"/>
                </a:ext>
              </a:extLst>
            </p:cNvPr>
            <p:cNvSpPr/>
            <p:nvPr/>
          </p:nvSpPr>
          <p:spPr>
            <a:xfrm>
              <a:off x="7446772" y="2290200"/>
              <a:ext cx="2794508"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actual Selling Price</a:t>
              </a:r>
            </a:p>
          </p:txBody>
        </p:sp>
        <p:sp>
          <p:nvSpPr>
            <p:cNvPr id="28" name="Rectangle: Rounded Corners 27">
              <a:extLst>
                <a:ext uri="{FF2B5EF4-FFF2-40B4-BE49-F238E27FC236}">
                  <a16:creationId xmlns:a16="http://schemas.microsoft.com/office/drawing/2014/main" id="{8B54E352-5E29-72E2-A235-7F92E84DF2C5}"/>
                </a:ext>
              </a:extLst>
            </p:cNvPr>
            <p:cNvSpPr/>
            <p:nvPr/>
          </p:nvSpPr>
          <p:spPr>
            <a:xfrm>
              <a:off x="4752339" y="4504660"/>
              <a:ext cx="6863555" cy="284266"/>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550" b="1" dirty="0">
                  <a:solidFill>
                    <a:schemeClr val="bg1">
                      <a:lumMod val="50000"/>
                    </a:schemeClr>
                  </a:solidFill>
                  <a:latin typeface="Segoe UI" panose="020B0502040204020203" pitchFamily="34" charset="0"/>
                  <a:cs typeface="Segoe UI" panose="020B0502040204020203" pitchFamily="34" charset="0"/>
                </a:rPr>
                <a:t>*</a:t>
              </a:r>
              <a:r>
                <a:rPr lang="en-GB" sz="550" dirty="0">
                  <a:solidFill>
                    <a:schemeClr val="bg1">
                      <a:lumMod val="50000"/>
                    </a:schemeClr>
                  </a:solidFill>
                  <a:latin typeface="Segoe UI" panose="020B0502040204020203" pitchFamily="34" charset="0"/>
                  <a:cs typeface="Segoe UI" panose="020B0502040204020203" pitchFamily="34" charset="0"/>
                </a:rPr>
                <a:t> The products 'Road-250' and 'HL Mountain Frame' appear twice in the table because:  'Road-250' in the colour red has been discontinued but is still produced in black. The HL Mountain Frame has been discontinued in the sizes 44 and 48 but is continued for other sizes. Consequently, the discontinued versions represent a separate entry in the table. </a:t>
              </a:r>
            </a:p>
            <a:p>
              <a:endParaRPr lang="en-GB" sz="100" dirty="0">
                <a:solidFill>
                  <a:schemeClr val="bg1">
                    <a:lumMod val="50000"/>
                  </a:schemeClr>
                </a:solidFill>
                <a:latin typeface="Segoe UI" panose="020B0502040204020203" pitchFamily="34" charset="0"/>
                <a:cs typeface="Segoe UI" panose="020B0502040204020203" pitchFamily="34" charset="0"/>
              </a:endParaRPr>
            </a:p>
            <a:p>
              <a:r>
                <a:rPr lang="en-GB" sz="550" b="1" dirty="0">
                  <a:solidFill>
                    <a:schemeClr val="bg1">
                      <a:lumMod val="50000"/>
                    </a:schemeClr>
                  </a:solidFill>
                  <a:latin typeface="Segoe UI" panose="020B0502040204020203" pitchFamily="34" charset="0"/>
                  <a:cs typeface="Segoe UI" panose="020B0502040204020203" pitchFamily="34" charset="0"/>
                </a:rPr>
                <a:t>** </a:t>
              </a:r>
              <a:r>
                <a:rPr lang="en-GB" sz="550" dirty="0">
                  <a:solidFill>
                    <a:schemeClr val="bg1">
                      <a:lumMod val="50000"/>
                    </a:schemeClr>
                  </a:solidFill>
                  <a:latin typeface="Segoe UI" panose="020B0502040204020203" pitchFamily="34" charset="0"/>
                  <a:cs typeface="Segoe UI" panose="020B0502040204020203" pitchFamily="34" charset="0"/>
                </a:rPr>
                <a:t>Different sizes or colours of the products have </a:t>
              </a:r>
              <a:r>
                <a:rPr lang="en-GB" sz="550" u="sng" dirty="0">
                  <a:solidFill>
                    <a:schemeClr val="bg1">
                      <a:lumMod val="50000"/>
                    </a:schemeClr>
                  </a:solidFill>
                  <a:latin typeface="Segoe UI" panose="020B0502040204020203" pitchFamily="34" charset="0"/>
                  <a:cs typeface="Segoe UI" panose="020B0502040204020203" pitchFamily="34" charset="0"/>
                </a:rPr>
                <a:t>slightly</a:t>
              </a:r>
              <a:r>
                <a:rPr lang="en-GB" sz="550" dirty="0">
                  <a:solidFill>
                    <a:schemeClr val="bg1">
                      <a:lumMod val="50000"/>
                    </a:schemeClr>
                  </a:solidFill>
                  <a:latin typeface="Segoe UI" panose="020B0502040204020203" pitchFamily="34" charset="0"/>
                  <a:cs typeface="Segoe UI" panose="020B0502040204020203" pitchFamily="34" charset="0"/>
                </a:rPr>
                <a:t> different prices and costs. Therefore, the average profit margin per product is shown in the table. </a:t>
              </a:r>
              <a:endParaRPr lang="en-US" sz="550" b="1" dirty="0">
                <a:solidFill>
                  <a:schemeClr val="bg1">
                    <a:lumMod val="50000"/>
                  </a:schemeClr>
                </a:solidFill>
                <a:latin typeface="Segoe UI" panose="020B0502040204020203" pitchFamily="34" charset="0"/>
                <a:cs typeface="Segoe UI" panose="020B0502040204020203" pitchFamily="34" charset="0"/>
              </a:endParaRPr>
            </a:p>
          </p:txBody>
        </p:sp>
        <p:grpSp>
          <p:nvGrpSpPr>
            <p:cNvPr id="29" name="Group 28">
              <a:extLst>
                <a:ext uri="{FF2B5EF4-FFF2-40B4-BE49-F238E27FC236}">
                  <a16:creationId xmlns:a16="http://schemas.microsoft.com/office/drawing/2014/main" id="{CAEA608D-4CAF-BBB3-ECA9-60B67B8F2AD8}"/>
                </a:ext>
              </a:extLst>
            </p:cNvPr>
            <p:cNvGrpSpPr/>
            <p:nvPr/>
          </p:nvGrpSpPr>
          <p:grpSpPr>
            <a:xfrm>
              <a:off x="4815213" y="2516217"/>
              <a:ext cx="2282576" cy="1940746"/>
              <a:chOff x="4815213" y="2516217"/>
              <a:chExt cx="2282576" cy="1940746"/>
            </a:xfrm>
          </p:grpSpPr>
          <p:grpSp>
            <p:nvGrpSpPr>
              <p:cNvPr id="75" name="Group 74">
                <a:extLst>
                  <a:ext uri="{FF2B5EF4-FFF2-40B4-BE49-F238E27FC236}">
                    <a16:creationId xmlns:a16="http://schemas.microsoft.com/office/drawing/2014/main" id="{5230C785-EEF8-333C-FC59-2CCCF272C621}"/>
                  </a:ext>
                </a:extLst>
              </p:cNvPr>
              <p:cNvGrpSpPr/>
              <p:nvPr/>
            </p:nvGrpSpPr>
            <p:grpSpPr>
              <a:xfrm>
                <a:off x="4815213" y="2516217"/>
                <a:ext cx="2282576" cy="1940746"/>
                <a:chOff x="4498933" y="2322787"/>
                <a:chExt cx="2282576" cy="1940746"/>
              </a:xfrm>
            </p:grpSpPr>
            <p:pic>
              <p:nvPicPr>
                <p:cNvPr id="78" name="Picture 77">
                  <a:extLst>
                    <a:ext uri="{FF2B5EF4-FFF2-40B4-BE49-F238E27FC236}">
                      <a16:creationId xmlns:a16="http://schemas.microsoft.com/office/drawing/2014/main" id="{C8BFF557-E2DF-0A08-D672-27CAF833638B}"/>
                    </a:ext>
                  </a:extLst>
                </p:cNvPr>
                <p:cNvPicPr>
                  <a:picLocks noChangeAspect="1"/>
                </p:cNvPicPr>
                <p:nvPr/>
              </p:nvPicPr>
              <p:blipFill rotWithShape="1">
                <a:blip r:embed="rId5"/>
                <a:srcRect l="34062" t="26222" r="32648" b="18840"/>
                <a:stretch/>
              </p:blipFill>
              <p:spPr>
                <a:xfrm>
                  <a:off x="4498933" y="2322787"/>
                  <a:ext cx="2088558" cy="1938741"/>
                </a:xfrm>
                <a:prstGeom prst="rect">
                  <a:avLst/>
                </a:prstGeom>
              </p:spPr>
            </p:pic>
            <p:pic>
              <p:nvPicPr>
                <p:cNvPr id="79" name="Picture 78">
                  <a:extLst>
                    <a:ext uri="{FF2B5EF4-FFF2-40B4-BE49-F238E27FC236}">
                      <a16:creationId xmlns:a16="http://schemas.microsoft.com/office/drawing/2014/main" id="{BE7C4482-D1CE-4DC4-6290-DE22909EC9C7}"/>
                    </a:ext>
                  </a:extLst>
                </p:cNvPr>
                <p:cNvPicPr>
                  <a:picLocks noChangeAspect="1"/>
                </p:cNvPicPr>
                <p:nvPr/>
              </p:nvPicPr>
              <p:blipFill rotWithShape="1">
                <a:blip r:embed="rId5"/>
                <a:srcRect l="66921" t="34156" r="21438" b="18822"/>
                <a:stretch/>
              </p:blipFill>
              <p:spPr>
                <a:xfrm>
                  <a:off x="6051217" y="2604150"/>
                  <a:ext cx="730292" cy="1659383"/>
                </a:xfrm>
                <a:prstGeom prst="rect">
                  <a:avLst/>
                </a:prstGeom>
              </p:spPr>
            </p:pic>
          </p:grpSp>
          <p:cxnSp>
            <p:nvCxnSpPr>
              <p:cNvPr id="76" name="Straight Connector 75">
                <a:extLst>
                  <a:ext uri="{FF2B5EF4-FFF2-40B4-BE49-F238E27FC236}">
                    <a16:creationId xmlns:a16="http://schemas.microsoft.com/office/drawing/2014/main" id="{296E3126-CACA-763A-08F3-3FAF8BA0180D}"/>
                  </a:ext>
                </a:extLst>
              </p:cNvPr>
              <p:cNvCxnSpPr>
                <a:cxnSpLocks/>
              </p:cNvCxnSpPr>
              <p:nvPr/>
            </p:nvCxnSpPr>
            <p:spPr>
              <a:xfrm>
                <a:off x="4836695" y="2817395"/>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4DF34F15-CBD1-70F7-CA9D-C72CF5FD8639}"/>
                  </a:ext>
                </a:extLst>
              </p:cNvPr>
              <p:cNvCxnSpPr>
                <a:cxnSpLocks/>
              </p:cNvCxnSpPr>
              <p:nvPr/>
            </p:nvCxnSpPr>
            <p:spPr>
              <a:xfrm>
                <a:off x="4836168" y="4435974"/>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nvGrpSpPr>
            <p:cNvPr id="30" name="Group 29">
              <a:extLst>
                <a:ext uri="{FF2B5EF4-FFF2-40B4-BE49-F238E27FC236}">
                  <a16:creationId xmlns:a16="http://schemas.microsoft.com/office/drawing/2014/main" id="{3AA8C723-1FBB-3C63-23D2-F47597FA8706}"/>
                </a:ext>
              </a:extLst>
            </p:cNvPr>
            <p:cNvGrpSpPr/>
            <p:nvPr/>
          </p:nvGrpSpPr>
          <p:grpSpPr>
            <a:xfrm>
              <a:off x="7494885" y="2535352"/>
              <a:ext cx="4126266" cy="1912553"/>
              <a:chOff x="7494885" y="2535352"/>
              <a:chExt cx="4126266" cy="1912553"/>
            </a:xfrm>
          </p:grpSpPr>
          <p:grpSp>
            <p:nvGrpSpPr>
              <p:cNvPr id="31" name="Group 30">
                <a:extLst>
                  <a:ext uri="{FF2B5EF4-FFF2-40B4-BE49-F238E27FC236}">
                    <a16:creationId xmlns:a16="http://schemas.microsoft.com/office/drawing/2014/main" id="{F44BA6AF-6E87-9682-E13C-54B500E8128B}"/>
                  </a:ext>
                </a:extLst>
              </p:cNvPr>
              <p:cNvGrpSpPr/>
              <p:nvPr/>
            </p:nvGrpSpPr>
            <p:grpSpPr>
              <a:xfrm>
                <a:off x="7494885" y="2535352"/>
                <a:ext cx="4126266" cy="1912553"/>
                <a:chOff x="7176731" y="2341922"/>
                <a:chExt cx="4126266" cy="1912553"/>
              </a:xfrm>
            </p:grpSpPr>
            <p:pic>
              <p:nvPicPr>
                <p:cNvPr id="72" name="Picture 71">
                  <a:extLst>
                    <a:ext uri="{FF2B5EF4-FFF2-40B4-BE49-F238E27FC236}">
                      <a16:creationId xmlns:a16="http://schemas.microsoft.com/office/drawing/2014/main" id="{7F8D2541-FC0C-4554-FFCC-A5F46F7820FC}"/>
                    </a:ext>
                  </a:extLst>
                </p:cNvPr>
                <p:cNvPicPr>
                  <a:picLocks noChangeAspect="1"/>
                </p:cNvPicPr>
                <p:nvPr/>
              </p:nvPicPr>
              <p:blipFill rotWithShape="1">
                <a:blip r:embed="rId6"/>
                <a:srcRect l="17937" t="36790" r="45871" b="27016"/>
                <a:stretch/>
              </p:blipFill>
              <p:spPr>
                <a:xfrm>
                  <a:off x="7176731" y="2341922"/>
                  <a:ext cx="3399790" cy="1912553"/>
                </a:xfrm>
                <a:prstGeom prst="rect">
                  <a:avLst/>
                </a:prstGeom>
              </p:spPr>
            </p:pic>
            <p:pic>
              <p:nvPicPr>
                <p:cNvPr id="73" name="Picture 72">
                  <a:extLst>
                    <a:ext uri="{FF2B5EF4-FFF2-40B4-BE49-F238E27FC236}">
                      <a16:creationId xmlns:a16="http://schemas.microsoft.com/office/drawing/2014/main" id="{3435822E-6499-4094-AECA-CA9E2BAEC50F}"/>
                    </a:ext>
                  </a:extLst>
                </p:cNvPr>
                <p:cNvPicPr>
                  <a:picLocks noChangeAspect="1"/>
                </p:cNvPicPr>
                <p:nvPr/>
              </p:nvPicPr>
              <p:blipFill rotWithShape="1">
                <a:blip r:embed="rId6"/>
                <a:srcRect l="60702" t="36790" r="32132" b="27016"/>
                <a:stretch/>
              </p:blipFill>
              <p:spPr>
                <a:xfrm>
                  <a:off x="10576521" y="2341922"/>
                  <a:ext cx="673139" cy="1912553"/>
                </a:xfrm>
                <a:prstGeom prst="rect">
                  <a:avLst/>
                </a:prstGeom>
              </p:spPr>
            </p:pic>
            <p:pic>
              <p:nvPicPr>
                <p:cNvPr id="74" name="Picture 73">
                  <a:extLst>
                    <a:ext uri="{FF2B5EF4-FFF2-40B4-BE49-F238E27FC236}">
                      <a16:creationId xmlns:a16="http://schemas.microsoft.com/office/drawing/2014/main" id="{9F12FCF5-1005-BF1F-8BCA-8B553597780F}"/>
                    </a:ext>
                  </a:extLst>
                </p:cNvPr>
                <p:cNvPicPr>
                  <a:picLocks noChangeAspect="1"/>
                </p:cNvPicPr>
                <p:nvPr/>
              </p:nvPicPr>
              <p:blipFill rotWithShape="1">
                <a:blip r:embed="rId6"/>
                <a:srcRect l="66435" t="41678" r="26091" b="27016"/>
                <a:stretch/>
              </p:blipFill>
              <p:spPr>
                <a:xfrm>
                  <a:off x="10600895" y="2598335"/>
                  <a:ext cx="702102" cy="1654235"/>
                </a:xfrm>
                <a:prstGeom prst="rect">
                  <a:avLst/>
                </a:prstGeom>
              </p:spPr>
            </p:pic>
          </p:grpSp>
          <p:cxnSp>
            <p:nvCxnSpPr>
              <p:cNvPr id="64" name="Straight Connector 63">
                <a:extLst>
                  <a:ext uri="{FF2B5EF4-FFF2-40B4-BE49-F238E27FC236}">
                    <a16:creationId xmlns:a16="http://schemas.microsoft.com/office/drawing/2014/main" id="{9FBF9C8A-2F2D-B730-4A21-EDEBBF1891C0}"/>
                  </a:ext>
                </a:extLst>
              </p:cNvPr>
              <p:cNvCxnSpPr>
                <a:cxnSpLocks/>
              </p:cNvCxnSpPr>
              <p:nvPr/>
            </p:nvCxnSpPr>
            <p:spPr>
              <a:xfrm>
                <a:off x="10161270" y="2805184"/>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21B177-03F0-E13B-EF9B-C546F25D2AB3}"/>
                  </a:ext>
                </a:extLst>
              </p:cNvPr>
              <p:cNvCxnSpPr>
                <a:cxnSpLocks/>
              </p:cNvCxnSpPr>
              <p:nvPr/>
            </p:nvCxnSpPr>
            <p:spPr>
              <a:xfrm>
                <a:off x="10161270" y="4424543"/>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7705A7FA-F2B6-FEE4-088D-5AAACA1F4C02}"/>
                  </a:ext>
                </a:extLst>
              </p:cNvPr>
              <p:cNvCxnSpPr>
                <a:cxnSpLocks/>
              </p:cNvCxnSpPr>
              <p:nvPr/>
            </p:nvCxnSpPr>
            <p:spPr>
              <a:xfrm>
                <a:off x="8540115" y="4424543"/>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5A161947-62A9-EDAA-424F-01F834EED73A}"/>
                  </a:ext>
                </a:extLst>
              </p:cNvPr>
              <p:cNvCxnSpPr>
                <a:cxnSpLocks/>
              </p:cNvCxnSpPr>
              <p:nvPr/>
            </p:nvCxnSpPr>
            <p:spPr>
              <a:xfrm flipV="1">
                <a:off x="7536707" y="4424543"/>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70" name="Straight Connector 69">
                <a:extLst>
                  <a:ext uri="{FF2B5EF4-FFF2-40B4-BE49-F238E27FC236}">
                    <a16:creationId xmlns:a16="http://schemas.microsoft.com/office/drawing/2014/main" id="{784A5692-1344-94CA-2A3B-0C114111323A}"/>
                  </a:ext>
                </a:extLst>
              </p:cNvPr>
              <p:cNvCxnSpPr>
                <a:cxnSpLocks/>
              </p:cNvCxnSpPr>
              <p:nvPr/>
            </p:nvCxnSpPr>
            <p:spPr>
              <a:xfrm>
                <a:off x="8540114" y="2805184"/>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71" name="Straight Connector 70">
                <a:extLst>
                  <a:ext uri="{FF2B5EF4-FFF2-40B4-BE49-F238E27FC236}">
                    <a16:creationId xmlns:a16="http://schemas.microsoft.com/office/drawing/2014/main" id="{21EDC7B0-CF8E-EBDD-69F5-A490F909AA8A}"/>
                  </a:ext>
                </a:extLst>
              </p:cNvPr>
              <p:cNvCxnSpPr>
                <a:cxnSpLocks/>
              </p:cNvCxnSpPr>
              <p:nvPr/>
            </p:nvCxnSpPr>
            <p:spPr>
              <a:xfrm flipV="1">
                <a:off x="7536707" y="2805184"/>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grpSp>
        <p:nvGrpSpPr>
          <p:cNvPr id="80" name="Group 79">
            <a:extLst>
              <a:ext uri="{FF2B5EF4-FFF2-40B4-BE49-F238E27FC236}">
                <a16:creationId xmlns:a16="http://schemas.microsoft.com/office/drawing/2014/main" id="{270EDF92-A53D-591A-3A71-B855A7E2E0F3}"/>
              </a:ext>
            </a:extLst>
          </p:cNvPr>
          <p:cNvGrpSpPr/>
          <p:nvPr/>
        </p:nvGrpSpPr>
        <p:grpSpPr>
          <a:xfrm>
            <a:off x="4681753" y="4910692"/>
            <a:ext cx="5053558" cy="1634771"/>
            <a:chOff x="4681753" y="4910692"/>
            <a:chExt cx="5053558" cy="1634771"/>
          </a:xfrm>
        </p:grpSpPr>
        <p:sp>
          <p:nvSpPr>
            <p:cNvPr id="81" name="Rectangle: Rounded Corners 80">
              <a:extLst>
                <a:ext uri="{FF2B5EF4-FFF2-40B4-BE49-F238E27FC236}">
                  <a16:creationId xmlns:a16="http://schemas.microsoft.com/office/drawing/2014/main" id="{25649DAB-8213-D34F-EEED-C7651E9CB5F5}"/>
                </a:ext>
              </a:extLst>
            </p:cNvPr>
            <p:cNvSpPr/>
            <p:nvPr/>
          </p:nvSpPr>
          <p:spPr>
            <a:xfrm>
              <a:off x="4687908" y="4910692"/>
              <a:ext cx="5047403"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rgbClr val="074650"/>
                  </a:solidFill>
                  <a:latin typeface="+mj-lt"/>
                  <a:ea typeface="+mj-ea"/>
                  <a:cs typeface="+mj-cs"/>
                </a:rPr>
                <a:t>To improve profits, it is recommended to….</a:t>
              </a:r>
            </a:p>
          </p:txBody>
        </p:sp>
        <p:sp>
          <p:nvSpPr>
            <p:cNvPr id="89" name="Rectangle: Rounded Corners 88">
              <a:extLst>
                <a:ext uri="{FF2B5EF4-FFF2-40B4-BE49-F238E27FC236}">
                  <a16:creationId xmlns:a16="http://schemas.microsoft.com/office/drawing/2014/main" id="{8E90D696-42E1-257C-010E-8F1977F5AE58}"/>
                </a:ext>
              </a:extLst>
            </p:cNvPr>
            <p:cNvSpPr/>
            <p:nvPr/>
          </p:nvSpPr>
          <p:spPr>
            <a:xfrm>
              <a:off x="4681753" y="532113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1</a:t>
              </a:r>
            </a:p>
          </p:txBody>
        </p:sp>
        <p:sp>
          <p:nvSpPr>
            <p:cNvPr id="87" name="Rectangle: Rounded Corners 86">
              <a:extLst>
                <a:ext uri="{FF2B5EF4-FFF2-40B4-BE49-F238E27FC236}">
                  <a16:creationId xmlns:a16="http://schemas.microsoft.com/office/drawing/2014/main" id="{2DF046C6-09E5-CA99-11E8-248B345ABE1F}"/>
                </a:ext>
              </a:extLst>
            </p:cNvPr>
            <p:cNvSpPr/>
            <p:nvPr/>
          </p:nvSpPr>
          <p:spPr>
            <a:xfrm>
              <a:off x="4681753" y="5727895"/>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2</a:t>
              </a:r>
            </a:p>
          </p:txBody>
        </p:sp>
        <p:sp>
          <p:nvSpPr>
            <p:cNvPr id="85" name="Rectangle: Rounded Corners 84">
              <a:extLst>
                <a:ext uri="{FF2B5EF4-FFF2-40B4-BE49-F238E27FC236}">
                  <a16:creationId xmlns:a16="http://schemas.microsoft.com/office/drawing/2014/main" id="{4224588D-3251-F97F-F71A-EE5B62F5B8CE}"/>
                </a:ext>
              </a:extLst>
            </p:cNvPr>
            <p:cNvSpPr/>
            <p:nvPr/>
          </p:nvSpPr>
          <p:spPr>
            <a:xfrm>
              <a:off x="4681753" y="613466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3</a:t>
              </a:r>
            </a:p>
          </p:txBody>
        </p:sp>
      </p:grpSp>
      <p:sp>
        <p:nvSpPr>
          <p:cNvPr id="95" name="Rectangle: Rounded Corners 94">
            <a:extLst>
              <a:ext uri="{FF2B5EF4-FFF2-40B4-BE49-F238E27FC236}">
                <a16:creationId xmlns:a16="http://schemas.microsoft.com/office/drawing/2014/main" id="{A9971913-10B8-DC7A-A95C-8E2913AAAC02}"/>
              </a:ext>
            </a:extLst>
          </p:cNvPr>
          <p:cNvSpPr/>
          <p:nvPr/>
        </p:nvSpPr>
        <p:spPr>
          <a:xfrm>
            <a:off x="4402687" y="1604143"/>
            <a:ext cx="3343643" cy="176885"/>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lumMod val="50000"/>
                  </a:schemeClr>
                </a:solidFill>
                <a:latin typeface="Segoe UI" panose="020B0502040204020203" pitchFamily="34" charset="0"/>
                <a:cs typeface="Segoe UI" panose="020B0502040204020203" pitchFamily="34" charset="0"/>
              </a:rPr>
              <a:t>Cumulatively since 2001:</a:t>
            </a:r>
          </a:p>
        </p:txBody>
      </p:sp>
    </p:spTree>
    <p:extLst>
      <p:ext uri="{BB962C8B-B14F-4D97-AF65-F5344CB8AC3E}">
        <p14:creationId xmlns:p14="http://schemas.microsoft.com/office/powerpoint/2010/main" val="1295545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withEffect">
                                  <p:stCondLst>
                                    <p:cond delay="0"/>
                                  </p:stCondLst>
                                  <p:childTnLst>
                                    <p:animMotion origin="layout" path="M 0 3.7037E-7 L -0.3112 0.00046 " pathEditMode="relative" rAng="0" ptsTypes="AA">
                                      <p:cBhvr>
                                        <p:cTn id="6" dur="500" fill="hold"/>
                                        <p:tgtEl>
                                          <p:spTgt spid="9"/>
                                        </p:tgtEl>
                                        <p:attrNameLst>
                                          <p:attrName>ppt_x</p:attrName>
                                          <p:attrName>ppt_y</p:attrName>
                                        </p:attrNameLst>
                                      </p:cBhvr>
                                      <p:rCtr x="-15560" y="23"/>
                                    </p:animMotion>
                                  </p:childTnLst>
                                </p:cTn>
                              </p:par>
                              <p:par>
                                <p:cTn id="7" presetID="35" presetClass="path" presetSubtype="0" accel="50000" decel="50000" fill="hold" grpId="0" nodeType="withEffect">
                                  <p:stCondLst>
                                    <p:cond delay="0"/>
                                  </p:stCondLst>
                                  <p:childTnLst>
                                    <p:animMotion origin="layout" path="M -0.06953 7.40741E-7 L -0.31953 7.40741E-7 " pathEditMode="relative" rAng="0" ptsTypes="AA">
                                      <p:cBhvr>
                                        <p:cTn id="8" dur="500" fill="hold"/>
                                        <p:tgtEl>
                                          <p:spTgt spid="95">
                                            <p:bg/>
                                          </p:spTgt>
                                        </p:tgtEl>
                                        <p:attrNameLst>
                                          <p:attrName>ppt_x</p:attrName>
                                          <p:attrName>ppt_y</p:attrName>
                                        </p:attrNameLst>
                                      </p:cBhvr>
                                      <p:rCtr x="-12500" y="0"/>
                                    </p:animMotion>
                                  </p:childTnLst>
                                </p:cTn>
                              </p:par>
                              <p:par>
                                <p:cTn id="9" presetID="35" presetClass="path" presetSubtype="0" accel="50000" decel="50000" fill="hold" grpId="0" nodeType="withEffect">
                                  <p:stCondLst>
                                    <p:cond delay="0"/>
                                  </p:stCondLst>
                                  <p:childTnLst>
                                    <p:animMotion origin="layout" path="M -0.06953 7.40741E-7 L -0.31953 7.40741E-7 " pathEditMode="relative" rAng="0" ptsTypes="AA">
                                      <p:cBhvr>
                                        <p:cTn id="10" dur="500" fill="hold"/>
                                        <p:tgtEl>
                                          <p:spTgt spid="95">
                                            <p:txEl>
                                              <p:pRg st="0" end="0"/>
                                            </p:txEl>
                                          </p:spTgt>
                                        </p:tgtEl>
                                        <p:attrNameLst>
                                          <p:attrName>ppt_x</p:attrName>
                                          <p:attrName>ppt_y</p:attrName>
                                        </p:attrNameLst>
                                      </p:cBhvr>
                                      <p:rCtr x="-12500" y="0"/>
                                    </p:animMotion>
                                  </p:childTnLst>
                                </p:cTn>
                              </p:par>
                              <p:par>
                                <p:cTn id="11" presetID="2" presetClass="entr" presetSubtype="4"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ppt_x"/>
                                          </p:val>
                                        </p:tav>
                                        <p:tav tm="100000">
                                          <p:val>
                                            <p:strVal val="#ppt_x"/>
                                          </p:val>
                                        </p:tav>
                                      </p:tavLst>
                                    </p:anim>
                                    <p:anim calcmode="lin" valueType="num">
                                      <p:cBhvr additive="base">
                                        <p:cTn id="1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0"/>
                                        </p:tgtEl>
                                        <p:attrNameLst>
                                          <p:attrName>style.visibility</p:attrName>
                                        </p:attrNameLst>
                                      </p:cBhvr>
                                      <p:to>
                                        <p:strVal val="visible"/>
                                      </p:to>
                                    </p:set>
                                    <p:anim calcmode="lin" valueType="num">
                                      <p:cBhvr additive="base">
                                        <p:cTn id="19" dur="500" fill="hold"/>
                                        <p:tgtEl>
                                          <p:spTgt spid="80"/>
                                        </p:tgtEl>
                                        <p:attrNameLst>
                                          <p:attrName>ppt_x</p:attrName>
                                        </p:attrNameLst>
                                      </p:cBhvr>
                                      <p:tavLst>
                                        <p:tav tm="0">
                                          <p:val>
                                            <p:strVal val="#ppt_x"/>
                                          </p:val>
                                        </p:tav>
                                        <p:tav tm="100000">
                                          <p:val>
                                            <p:strVal val="#ppt_x"/>
                                          </p:val>
                                        </p:tav>
                                      </p:tavLst>
                                    </p:anim>
                                    <p:anim calcmode="lin" valueType="num">
                                      <p:cBhvr additive="base">
                                        <p:cTn id="20" dur="500" fill="hold"/>
                                        <p:tgtEl>
                                          <p:spTgt spid="8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build="allAtOnce"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512606"/>
            <a:ext cx="11033209" cy="648126"/>
          </a:xfrm>
        </p:spPr>
        <p:txBody>
          <a:bodyPr/>
          <a:lstStyle/>
          <a:p>
            <a:r>
              <a:rPr lang="en-US" b="1" dirty="0">
                <a:solidFill>
                  <a:srgbClr val="074650"/>
                </a:solidFill>
              </a:rPr>
              <a:t>Despite high sales numbers, our profits are very low. </a:t>
            </a:r>
            <a:br>
              <a:rPr lang="en-US" b="1" dirty="0">
                <a:solidFill>
                  <a:srgbClr val="074650"/>
                </a:solidFill>
              </a:rPr>
            </a:br>
            <a:r>
              <a:rPr lang="en-US" b="1" dirty="0">
                <a:solidFill>
                  <a:srgbClr val="074650"/>
                </a:solidFill>
              </a:rPr>
              <a:t>Let´s further improve Standard Costs and Sales Efforts of most profitable products.</a:t>
            </a:r>
          </a:p>
        </p:txBody>
      </p:sp>
      <p:sp>
        <p:nvSpPr>
          <p:cNvPr id="5" name="Date Placeholder 4">
            <a:extLst>
              <a:ext uri="{FF2B5EF4-FFF2-40B4-BE49-F238E27FC236}">
                <a16:creationId xmlns:a16="http://schemas.microsoft.com/office/drawing/2014/main" id="{CD4DF53B-08C4-4067-AA40-077BBB22C5E6}"/>
              </a:ext>
            </a:extLst>
          </p:cNvPr>
          <p:cNvSpPr>
            <a:spLocks noGrp="1"/>
          </p:cNvSpPr>
          <p:nvPr>
            <p:ph type="dt" sz="half" idx="2"/>
          </p:nvPr>
        </p:nvSpPr>
        <p:spPr/>
        <p:txBody>
          <a:bodyPr/>
          <a:lstStyle/>
          <a:p>
            <a:fld id="{B22CE7B2-AF91-431C-830E-F398DE901D82}" type="datetime1">
              <a:rPr lang="en-US" smtClean="0">
                <a:latin typeface="Segoe UI" panose="020B0502040204020203" pitchFamily="34" charset="0"/>
                <a:cs typeface="Segoe UI" panose="020B0502040204020203" pitchFamily="34" charset="0"/>
              </a:rPr>
              <a:pPr/>
              <a:t>5/13/2024</a:t>
            </a:fld>
            <a:endParaRPr lang="en-US"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1926489" cy="338554"/>
          </a:xfrm>
          <a:prstGeom prst="rect">
            <a:avLst/>
          </a:prstGeom>
          <a:noFill/>
        </p:spPr>
        <p:txBody>
          <a:bodyPr wrap="none" rtlCol="0">
            <a:spAutoFit/>
          </a:bodyPr>
          <a:lstStyle/>
          <a:p>
            <a:r>
              <a:rPr lang="de-DE" altLang="zh-TW" sz="1600" dirty="0"/>
              <a:t>Executive Summary</a:t>
            </a:r>
            <a:endParaRPr lang="en-US" sz="1600" dirty="0"/>
          </a:p>
        </p:txBody>
      </p:sp>
      <p:sp>
        <p:nvSpPr>
          <p:cNvPr id="101" name="Rectangle: Rounded Corners 100">
            <a:extLst>
              <a:ext uri="{FF2B5EF4-FFF2-40B4-BE49-F238E27FC236}">
                <a16:creationId xmlns:a16="http://schemas.microsoft.com/office/drawing/2014/main" id="{37AAF91E-8CA2-6199-528F-2A844AD453A2}"/>
              </a:ext>
            </a:extLst>
          </p:cNvPr>
          <p:cNvSpPr/>
          <p:nvPr/>
        </p:nvSpPr>
        <p:spPr>
          <a:xfrm>
            <a:off x="4687908" y="4910692"/>
            <a:ext cx="5047403"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rgbClr val="074650"/>
                </a:solidFill>
                <a:latin typeface="+mj-lt"/>
                <a:ea typeface="+mj-ea"/>
                <a:cs typeface="+mj-cs"/>
              </a:rPr>
              <a:t>To improve profits, it is recommended to….</a:t>
            </a:r>
          </a:p>
        </p:txBody>
      </p:sp>
      <p:sp>
        <p:nvSpPr>
          <p:cNvPr id="102" name="Rectangle: Rounded Corners 101">
            <a:extLst>
              <a:ext uri="{FF2B5EF4-FFF2-40B4-BE49-F238E27FC236}">
                <a16:creationId xmlns:a16="http://schemas.microsoft.com/office/drawing/2014/main" id="{328DB794-0E77-7E7A-02C9-948B3C102037}"/>
              </a:ext>
            </a:extLst>
          </p:cNvPr>
          <p:cNvSpPr/>
          <p:nvPr/>
        </p:nvSpPr>
        <p:spPr>
          <a:xfrm>
            <a:off x="4681753" y="532113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1</a:t>
            </a:r>
          </a:p>
        </p:txBody>
      </p:sp>
      <p:sp>
        <p:nvSpPr>
          <p:cNvPr id="103" name="Rectangle: Rounded Corners 102">
            <a:extLst>
              <a:ext uri="{FF2B5EF4-FFF2-40B4-BE49-F238E27FC236}">
                <a16:creationId xmlns:a16="http://schemas.microsoft.com/office/drawing/2014/main" id="{B440761E-D9FC-15F4-CE57-F8FC3E64B32E}"/>
              </a:ext>
            </a:extLst>
          </p:cNvPr>
          <p:cNvSpPr/>
          <p:nvPr/>
        </p:nvSpPr>
        <p:spPr>
          <a:xfrm>
            <a:off x="5051179" y="5321130"/>
            <a:ext cx="658709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dirty="0">
                <a:solidFill>
                  <a:srgbClr val="074650"/>
                </a:solidFill>
                <a:latin typeface="+mj-lt"/>
                <a:ea typeface="+mj-ea"/>
                <a:cs typeface="+mj-cs"/>
              </a:rPr>
              <a:t>Focus sales efforts on selling our most profitable products at our List Price</a:t>
            </a:r>
          </a:p>
        </p:txBody>
      </p:sp>
      <p:sp>
        <p:nvSpPr>
          <p:cNvPr id="104" name="Rectangle: Rounded Corners 103">
            <a:extLst>
              <a:ext uri="{FF2B5EF4-FFF2-40B4-BE49-F238E27FC236}">
                <a16:creationId xmlns:a16="http://schemas.microsoft.com/office/drawing/2014/main" id="{428E5738-7D6B-00DC-5E42-EEA76DF044B3}"/>
              </a:ext>
            </a:extLst>
          </p:cNvPr>
          <p:cNvSpPr/>
          <p:nvPr/>
        </p:nvSpPr>
        <p:spPr>
          <a:xfrm>
            <a:off x="4681753" y="5727895"/>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2</a:t>
            </a:r>
          </a:p>
        </p:txBody>
      </p:sp>
      <p:sp>
        <p:nvSpPr>
          <p:cNvPr id="105" name="Rectangle: Rounded Corners 104">
            <a:extLst>
              <a:ext uri="{FF2B5EF4-FFF2-40B4-BE49-F238E27FC236}">
                <a16:creationId xmlns:a16="http://schemas.microsoft.com/office/drawing/2014/main" id="{AE9A1A75-8680-B67C-6912-E52B34CE05CB}"/>
              </a:ext>
            </a:extLst>
          </p:cNvPr>
          <p:cNvSpPr/>
          <p:nvPr/>
        </p:nvSpPr>
        <p:spPr>
          <a:xfrm>
            <a:off x="4681753" y="613466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3</a:t>
            </a:r>
          </a:p>
        </p:txBody>
      </p:sp>
      <p:grpSp>
        <p:nvGrpSpPr>
          <p:cNvPr id="3" name="Group 2">
            <a:extLst>
              <a:ext uri="{FF2B5EF4-FFF2-40B4-BE49-F238E27FC236}">
                <a16:creationId xmlns:a16="http://schemas.microsoft.com/office/drawing/2014/main" id="{B056D4BD-9156-E7D6-614E-3AD22FD30943}"/>
              </a:ext>
            </a:extLst>
          </p:cNvPr>
          <p:cNvGrpSpPr/>
          <p:nvPr/>
        </p:nvGrpSpPr>
        <p:grpSpPr>
          <a:xfrm>
            <a:off x="4752339" y="1688190"/>
            <a:ext cx="6868812" cy="3100736"/>
            <a:chOff x="4752339" y="1688190"/>
            <a:chExt cx="6868812" cy="3100736"/>
          </a:xfrm>
        </p:grpSpPr>
        <p:sp>
          <p:nvSpPr>
            <p:cNvPr id="72" name="Rectangle: Rounded Corners 71">
              <a:extLst>
                <a:ext uri="{FF2B5EF4-FFF2-40B4-BE49-F238E27FC236}">
                  <a16:creationId xmlns:a16="http://schemas.microsoft.com/office/drawing/2014/main" id="{FE59C4C2-18B0-685A-5BA8-68130C8D00A0}"/>
                </a:ext>
              </a:extLst>
            </p:cNvPr>
            <p:cNvSpPr/>
            <p:nvPr/>
          </p:nvSpPr>
          <p:spPr>
            <a:xfrm>
              <a:off x="4815213" y="1688190"/>
              <a:ext cx="2282576"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Theoretically, our most profitable products are:</a:t>
              </a:r>
            </a:p>
          </p:txBody>
        </p:sp>
        <p:sp>
          <p:nvSpPr>
            <p:cNvPr id="80" name="Rectangle: Rounded Corners 79">
              <a:extLst>
                <a:ext uri="{FF2B5EF4-FFF2-40B4-BE49-F238E27FC236}">
                  <a16:creationId xmlns:a16="http://schemas.microsoft.com/office/drawing/2014/main" id="{71356FBE-0AD4-0C72-C062-5FD1DEDD3F16}"/>
                </a:ext>
              </a:extLst>
            </p:cNvPr>
            <p:cNvSpPr/>
            <p:nvPr/>
          </p:nvSpPr>
          <p:spPr>
            <a:xfrm>
              <a:off x="7494885" y="1688190"/>
              <a:ext cx="4121009"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However, we often don’t sell with our List Price. </a:t>
              </a:r>
            </a:p>
            <a:p>
              <a:pPr algn="ctr"/>
              <a:r>
                <a:rPr lang="en-US" sz="1300" dirty="0">
                  <a:solidFill>
                    <a:schemeClr val="bg1"/>
                  </a:solidFill>
                </a:rPr>
                <a:t>Our actual most profitable products are:</a:t>
              </a:r>
            </a:p>
          </p:txBody>
        </p:sp>
        <p:sp>
          <p:nvSpPr>
            <p:cNvPr id="97" name="Rectangle: Rounded Corners 96">
              <a:extLst>
                <a:ext uri="{FF2B5EF4-FFF2-40B4-BE49-F238E27FC236}">
                  <a16:creationId xmlns:a16="http://schemas.microsoft.com/office/drawing/2014/main" id="{45B7F0D7-CC57-9C48-EC77-BBD07465E37D}"/>
                </a:ext>
              </a:extLst>
            </p:cNvPr>
            <p:cNvSpPr/>
            <p:nvPr/>
          </p:nvSpPr>
          <p:spPr>
            <a:xfrm>
              <a:off x="4752340" y="2290200"/>
              <a:ext cx="2049779"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List Price</a:t>
              </a:r>
            </a:p>
          </p:txBody>
        </p:sp>
        <p:sp>
          <p:nvSpPr>
            <p:cNvPr id="98" name="Rectangle: Rounded Corners 97">
              <a:extLst>
                <a:ext uri="{FF2B5EF4-FFF2-40B4-BE49-F238E27FC236}">
                  <a16:creationId xmlns:a16="http://schemas.microsoft.com/office/drawing/2014/main" id="{BD32810D-F8A4-677E-164C-6B4C687538DB}"/>
                </a:ext>
              </a:extLst>
            </p:cNvPr>
            <p:cNvSpPr/>
            <p:nvPr/>
          </p:nvSpPr>
          <p:spPr>
            <a:xfrm>
              <a:off x="7446772" y="2290200"/>
              <a:ext cx="2794508"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actual Selling Price</a:t>
              </a:r>
            </a:p>
          </p:txBody>
        </p:sp>
        <p:sp>
          <p:nvSpPr>
            <p:cNvPr id="108" name="Rectangle: Rounded Corners 107">
              <a:extLst>
                <a:ext uri="{FF2B5EF4-FFF2-40B4-BE49-F238E27FC236}">
                  <a16:creationId xmlns:a16="http://schemas.microsoft.com/office/drawing/2014/main" id="{CB892F8D-A44B-D6E5-6CBE-07C999C2D3B3}"/>
                </a:ext>
              </a:extLst>
            </p:cNvPr>
            <p:cNvSpPr/>
            <p:nvPr/>
          </p:nvSpPr>
          <p:spPr>
            <a:xfrm>
              <a:off x="4752339" y="4504660"/>
              <a:ext cx="6863555" cy="284266"/>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550" b="1" dirty="0">
                  <a:solidFill>
                    <a:schemeClr val="bg1">
                      <a:lumMod val="50000"/>
                    </a:schemeClr>
                  </a:solidFill>
                  <a:latin typeface="Segoe UI" panose="020B0502040204020203" pitchFamily="34" charset="0"/>
                  <a:cs typeface="Segoe UI" panose="020B0502040204020203" pitchFamily="34" charset="0"/>
                </a:rPr>
                <a:t>*</a:t>
              </a:r>
              <a:r>
                <a:rPr lang="en-GB" sz="550" dirty="0">
                  <a:solidFill>
                    <a:schemeClr val="bg1">
                      <a:lumMod val="50000"/>
                    </a:schemeClr>
                  </a:solidFill>
                  <a:latin typeface="Segoe UI" panose="020B0502040204020203" pitchFamily="34" charset="0"/>
                  <a:cs typeface="Segoe UI" panose="020B0502040204020203" pitchFamily="34" charset="0"/>
                </a:rPr>
                <a:t> The products 'Road-250' and 'HL Mountain Frame' appear twice in the table because:  'Road-250' in the colour red has been discontinued but is still produced in black. The HL Mountain Frame has been discontinued in the sizes 44 and 48 but is continued for other sizes. Consequently, the discontinued versions represent a separate entry in the table. </a:t>
              </a:r>
            </a:p>
            <a:p>
              <a:endParaRPr lang="en-GB" sz="100" dirty="0">
                <a:solidFill>
                  <a:schemeClr val="bg1">
                    <a:lumMod val="50000"/>
                  </a:schemeClr>
                </a:solidFill>
                <a:latin typeface="Segoe UI" panose="020B0502040204020203" pitchFamily="34" charset="0"/>
                <a:cs typeface="Segoe UI" panose="020B0502040204020203" pitchFamily="34" charset="0"/>
              </a:endParaRPr>
            </a:p>
            <a:p>
              <a:r>
                <a:rPr lang="en-GB" sz="550" b="1" dirty="0">
                  <a:solidFill>
                    <a:schemeClr val="bg1">
                      <a:lumMod val="50000"/>
                    </a:schemeClr>
                  </a:solidFill>
                  <a:latin typeface="Segoe UI" panose="020B0502040204020203" pitchFamily="34" charset="0"/>
                  <a:cs typeface="Segoe UI" panose="020B0502040204020203" pitchFamily="34" charset="0"/>
                </a:rPr>
                <a:t>** </a:t>
              </a:r>
              <a:r>
                <a:rPr lang="en-GB" sz="550" dirty="0">
                  <a:solidFill>
                    <a:schemeClr val="bg1">
                      <a:lumMod val="50000"/>
                    </a:schemeClr>
                  </a:solidFill>
                  <a:latin typeface="Segoe UI" panose="020B0502040204020203" pitchFamily="34" charset="0"/>
                  <a:cs typeface="Segoe UI" panose="020B0502040204020203" pitchFamily="34" charset="0"/>
                </a:rPr>
                <a:t>Different sizes or colours of the products have </a:t>
              </a:r>
              <a:r>
                <a:rPr lang="en-GB" sz="550" u="sng" dirty="0">
                  <a:solidFill>
                    <a:schemeClr val="bg1">
                      <a:lumMod val="50000"/>
                    </a:schemeClr>
                  </a:solidFill>
                  <a:latin typeface="Segoe UI" panose="020B0502040204020203" pitchFamily="34" charset="0"/>
                  <a:cs typeface="Segoe UI" panose="020B0502040204020203" pitchFamily="34" charset="0"/>
                </a:rPr>
                <a:t>slightly</a:t>
              </a:r>
              <a:r>
                <a:rPr lang="en-GB" sz="550" dirty="0">
                  <a:solidFill>
                    <a:schemeClr val="bg1">
                      <a:lumMod val="50000"/>
                    </a:schemeClr>
                  </a:solidFill>
                  <a:latin typeface="Segoe UI" panose="020B0502040204020203" pitchFamily="34" charset="0"/>
                  <a:cs typeface="Segoe UI" panose="020B0502040204020203" pitchFamily="34" charset="0"/>
                </a:rPr>
                <a:t> different prices and costs. Therefore, the average profit margin per product is shown in the table. </a:t>
              </a:r>
              <a:endParaRPr lang="en-US" sz="550" b="1" dirty="0">
                <a:solidFill>
                  <a:schemeClr val="bg1">
                    <a:lumMod val="50000"/>
                  </a:schemeClr>
                </a:solidFill>
                <a:latin typeface="Segoe UI" panose="020B0502040204020203" pitchFamily="34" charset="0"/>
                <a:cs typeface="Segoe UI" panose="020B0502040204020203" pitchFamily="34" charset="0"/>
              </a:endParaRPr>
            </a:p>
          </p:txBody>
        </p:sp>
        <p:grpSp>
          <p:nvGrpSpPr>
            <p:cNvPr id="128" name="Group 127">
              <a:extLst>
                <a:ext uri="{FF2B5EF4-FFF2-40B4-BE49-F238E27FC236}">
                  <a16:creationId xmlns:a16="http://schemas.microsoft.com/office/drawing/2014/main" id="{F9931884-C0E1-A799-10E8-A25AF7A076B6}"/>
                </a:ext>
              </a:extLst>
            </p:cNvPr>
            <p:cNvGrpSpPr/>
            <p:nvPr/>
          </p:nvGrpSpPr>
          <p:grpSpPr>
            <a:xfrm>
              <a:off x="4815213" y="2516217"/>
              <a:ext cx="2282576" cy="1940746"/>
              <a:chOff x="4815213" y="2516217"/>
              <a:chExt cx="2282576" cy="1940746"/>
            </a:xfrm>
          </p:grpSpPr>
          <p:grpSp>
            <p:nvGrpSpPr>
              <p:cNvPr id="90" name="Group 89">
                <a:extLst>
                  <a:ext uri="{FF2B5EF4-FFF2-40B4-BE49-F238E27FC236}">
                    <a16:creationId xmlns:a16="http://schemas.microsoft.com/office/drawing/2014/main" id="{E8A47C4B-FA1B-D088-FC2B-D05F44782E75}"/>
                  </a:ext>
                </a:extLst>
              </p:cNvPr>
              <p:cNvGrpSpPr/>
              <p:nvPr/>
            </p:nvGrpSpPr>
            <p:grpSpPr>
              <a:xfrm>
                <a:off x="4815213" y="2516217"/>
                <a:ext cx="2282576" cy="1940746"/>
                <a:chOff x="4498933" y="2322787"/>
                <a:chExt cx="2282576" cy="1940746"/>
              </a:xfrm>
            </p:grpSpPr>
            <p:pic>
              <p:nvPicPr>
                <p:cNvPr id="78" name="Picture 77">
                  <a:extLst>
                    <a:ext uri="{FF2B5EF4-FFF2-40B4-BE49-F238E27FC236}">
                      <a16:creationId xmlns:a16="http://schemas.microsoft.com/office/drawing/2014/main" id="{20048AAE-DACE-21AA-FB4C-A7045ED00A14}"/>
                    </a:ext>
                  </a:extLst>
                </p:cNvPr>
                <p:cNvPicPr>
                  <a:picLocks noChangeAspect="1"/>
                </p:cNvPicPr>
                <p:nvPr/>
              </p:nvPicPr>
              <p:blipFill rotWithShape="1">
                <a:blip r:embed="rId3"/>
                <a:srcRect l="34062" t="26222" r="32648" b="18840"/>
                <a:stretch/>
              </p:blipFill>
              <p:spPr>
                <a:xfrm>
                  <a:off x="4498933" y="2322787"/>
                  <a:ext cx="2088558" cy="1938741"/>
                </a:xfrm>
                <a:prstGeom prst="rect">
                  <a:avLst/>
                </a:prstGeom>
              </p:spPr>
            </p:pic>
            <p:pic>
              <p:nvPicPr>
                <p:cNvPr id="89" name="Picture 88">
                  <a:extLst>
                    <a:ext uri="{FF2B5EF4-FFF2-40B4-BE49-F238E27FC236}">
                      <a16:creationId xmlns:a16="http://schemas.microsoft.com/office/drawing/2014/main" id="{DA48D34D-8CA2-BC61-60B5-79298041BABA}"/>
                    </a:ext>
                  </a:extLst>
                </p:cNvPr>
                <p:cNvPicPr>
                  <a:picLocks noChangeAspect="1"/>
                </p:cNvPicPr>
                <p:nvPr/>
              </p:nvPicPr>
              <p:blipFill rotWithShape="1">
                <a:blip r:embed="rId3"/>
                <a:srcRect l="66921" t="34156" r="21438" b="18822"/>
                <a:stretch/>
              </p:blipFill>
              <p:spPr>
                <a:xfrm>
                  <a:off x="6051217" y="2604150"/>
                  <a:ext cx="730292" cy="1659383"/>
                </a:xfrm>
                <a:prstGeom prst="rect">
                  <a:avLst/>
                </a:prstGeom>
              </p:spPr>
            </p:pic>
          </p:grpSp>
          <p:cxnSp>
            <p:nvCxnSpPr>
              <p:cNvPr id="113" name="Straight Connector 112">
                <a:extLst>
                  <a:ext uri="{FF2B5EF4-FFF2-40B4-BE49-F238E27FC236}">
                    <a16:creationId xmlns:a16="http://schemas.microsoft.com/office/drawing/2014/main" id="{6BF5B99C-704B-A374-C66B-5BCD4223A5D7}"/>
                  </a:ext>
                </a:extLst>
              </p:cNvPr>
              <p:cNvCxnSpPr>
                <a:cxnSpLocks/>
              </p:cNvCxnSpPr>
              <p:nvPr/>
            </p:nvCxnSpPr>
            <p:spPr>
              <a:xfrm>
                <a:off x="4836695" y="2817395"/>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15" name="Straight Connector 114">
                <a:extLst>
                  <a:ext uri="{FF2B5EF4-FFF2-40B4-BE49-F238E27FC236}">
                    <a16:creationId xmlns:a16="http://schemas.microsoft.com/office/drawing/2014/main" id="{0F7B94B0-C3D7-196F-1399-D7AAA02D3528}"/>
                  </a:ext>
                </a:extLst>
              </p:cNvPr>
              <p:cNvCxnSpPr>
                <a:cxnSpLocks/>
              </p:cNvCxnSpPr>
              <p:nvPr/>
            </p:nvCxnSpPr>
            <p:spPr>
              <a:xfrm>
                <a:off x="4836168" y="4435974"/>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nvGrpSpPr>
            <p:cNvPr id="127" name="Group 126">
              <a:extLst>
                <a:ext uri="{FF2B5EF4-FFF2-40B4-BE49-F238E27FC236}">
                  <a16:creationId xmlns:a16="http://schemas.microsoft.com/office/drawing/2014/main" id="{B7E6EF6A-DC56-139C-46C4-AE1D028309F2}"/>
                </a:ext>
              </a:extLst>
            </p:cNvPr>
            <p:cNvGrpSpPr/>
            <p:nvPr/>
          </p:nvGrpSpPr>
          <p:grpSpPr>
            <a:xfrm>
              <a:off x="7494885" y="2535352"/>
              <a:ext cx="4126266" cy="1912553"/>
              <a:chOff x="7494885" y="2535352"/>
              <a:chExt cx="4126266" cy="1912553"/>
            </a:xfrm>
          </p:grpSpPr>
          <p:grpSp>
            <p:nvGrpSpPr>
              <p:cNvPr id="96" name="Group 95">
                <a:extLst>
                  <a:ext uri="{FF2B5EF4-FFF2-40B4-BE49-F238E27FC236}">
                    <a16:creationId xmlns:a16="http://schemas.microsoft.com/office/drawing/2014/main" id="{E305A757-BFBA-1989-12A4-C521B7423187}"/>
                  </a:ext>
                </a:extLst>
              </p:cNvPr>
              <p:cNvGrpSpPr/>
              <p:nvPr/>
            </p:nvGrpSpPr>
            <p:grpSpPr>
              <a:xfrm>
                <a:off x="7494885" y="2535352"/>
                <a:ext cx="4126266" cy="1912553"/>
                <a:chOff x="7176731" y="2341922"/>
                <a:chExt cx="4126266" cy="1912553"/>
              </a:xfrm>
            </p:grpSpPr>
            <p:pic>
              <p:nvPicPr>
                <p:cNvPr id="82" name="Picture 81">
                  <a:extLst>
                    <a:ext uri="{FF2B5EF4-FFF2-40B4-BE49-F238E27FC236}">
                      <a16:creationId xmlns:a16="http://schemas.microsoft.com/office/drawing/2014/main" id="{253C7D93-BA00-37A4-E809-FB2B1C55133F}"/>
                    </a:ext>
                  </a:extLst>
                </p:cNvPr>
                <p:cNvPicPr>
                  <a:picLocks noChangeAspect="1"/>
                </p:cNvPicPr>
                <p:nvPr/>
              </p:nvPicPr>
              <p:blipFill rotWithShape="1">
                <a:blip r:embed="rId4"/>
                <a:srcRect l="17937" t="36790" r="45871" b="27016"/>
                <a:stretch/>
              </p:blipFill>
              <p:spPr>
                <a:xfrm>
                  <a:off x="7176731" y="2341922"/>
                  <a:ext cx="3399790" cy="1912553"/>
                </a:xfrm>
                <a:prstGeom prst="rect">
                  <a:avLst/>
                </a:prstGeom>
              </p:spPr>
            </p:pic>
            <p:pic>
              <p:nvPicPr>
                <p:cNvPr id="84" name="Picture 83">
                  <a:extLst>
                    <a:ext uri="{FF2B5EF4-FFF2-40B4-BE49-F238E27FC236}">
                      <a16:creationId xmlns:a16="http://schemas.microsoft.com/office/drawing/2014/main" id="{A758AF12-5E21-FA42-F992-20D5C8DBA599}"/>
                    </a:ext>
                  </a:extLst>
                </p:cNvPr>
                <p:cNvPicPr>
                  <a:picLocks noChangeAspect="1"/>
                </p:cNvPicPr>
                <p:nvPr/>
              </p:nvPicPr>
              <p:blipFill rotWithShape="1">
                <a:blip r:embed="rId4"/>
                <a:srcRect l="60702" t="36790" r="32132" b="27016"/>
                <a:stretch/>
              </p:blipFill>
              <p:spPr>
                <a:xfrm>
                  <a:off x="10576521" y="2341922"/>
                  <a:ext cx="673139" cy="1912553"/>
                </a:xfrm>
                <a:prstGeom prst="rect">
                  <a:avLst/>
                </a:prstGeom>
              </p:spPr>
            </p:pic>
            <p:pic>
              <p:nvPicPr>
                <p:cNvPr id="95" name="Picture 94">
                  <a:extLst>
                    <a:ext uri="{FF2B5EF4-FFF2-40B4-BE49-F238E27FC236}">
                      <a16:creationId xmlns:a16="http://schemas.microsoft.com/office/drawing/2014/main" id="{ADCAE1AB-3A68-C4C5-8BC8-5FAD0296506E}"/>
                    </a:ext>
                  </a:extLst>
                </p:cNvPr>
                <p:cNvPicPr>
                  <a:picLocks noChangeAspect="1"/>
                </p:cNvPicPr>
                <p:nvPr/>
              </p:nvPicPr>
              <p:blipFill rotWithShape="1">
                <a:blip r:embed="rId4"/>
                <a:srcRect l="66435" t="41678" r="26091" b="27016"/>
                <a:stretch/>
              </p:blipFill>
              <p:spPr>
                <a:xfrm>
                  <a:off x="10600895" y="2598335"/>
                  <a:ext cx="702102" cy="1654235"/>
                </a:xfrm>
                <a:prstGeom prst="rect">
                  <a:avLst/>
                </a:prstGeom>
              </p:spPr>
            </p:pic>
          </p:grpSp>
          <p:cxnSp>
            <p:nvCxnSpPr>
              <p:cNvPr id="116" name="Straight Connector 115">
                <a:extLst>
                  <a:ext uri="{FF2B5EF4-FFF2-40B4-BE49-F238E27FC236}">
                    <a16:creationId xmlns:a16="http://schemas.microsoft.com/office/drawing/2014/main" id="{FC46A6A3-3F53-84B4-E82A-AB0FB561A329}"/>
                  </a:ext>
                </a:extLst>
              </p:cNvPr>
              <p:cNvCxnSpPr>
                <a:cxnSpLocks/>
              </p:cNvCxnSpPr>
              <p:nvPr/>
            </p:nvCxnSpPr>
            <p:spPr>
              <a:xfrm>
                <a:off x="10161270" y="2805184"/>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18" name="Straight Connector 117">
                <a:extLst>
                  <a:ext uri="{FF2B5EF4-FFF2-40B4-BE49-F238E27FC236}">
                    <a16:creationId xmlns:a16="http://schemas.microsoft.com/office/drawing/2014/main" id="{08970EF6-42A3-0977-74DB-C02F79B99EE4}"/>
                  </a:ext>
                </a:extLst>
              </p:cNvPr>
              <p:cNvCxnSpPr>
                <a:cxnSpLocks/>
              </p:cNvCxnSpPr>
              <p:nvPr/>
            </p:nvCxnSpPr>
            <p:spPr>
              <a:xfrm>
                <a:off x="10161270" y="4424543"/>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21" name="Straight Connector 120">
                <a:extLst>
                  <a:ext uri="{FF2B5EF4-FFF2-40B4-BE49-F238E27FC236}">
                    <a16:creationId xmlns:a16="http://schemas.microsoft.com/office/drawing/2014/main" id="{2587E3B9-3FC4-133B-2443-29D3BE424507}"/>
                  </a:ext>
                </a:extLst>
              </p:cNvPr>
              <p:cNvCxnSpPr>
                <a:cxnSpLocks/>
              </p:cNvCxnSpPr>
              <p:nvPr/>
            </p:nvCxnSpPr>
            <p:spPr>
              <a:xfrm>
                <a:off x="8540115" y="4424543"/>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122" name="Straight Connector 121">
                <a:extLst>
                  <a:ext uri="{FF2B5EF4-FFF2-40B4-BE49-F238E27FC236}">
                    <a16:creationId xmlns:a16="http://schemas.microsoft.com/office/drawing/2014/main" id="{6A4B50AD-453F-FF3C-F258-C8341B1AD1B8}"/>
                  </a:ext>
                </a:extLst>
              </p:cNvPr>
              <p:cNvCxnSpPr>
                <a:cxnSpLocks/>
              </p:cNvCxnSpPr>
              <p:nvPr/>
            </p:nvCxnSpPr>
            <p:spPr>
              <a:xfrm flipV="1">
                <a:off x="7536707" y="4424543"/>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25" name="Straight Connector 124">
                <a:extLst>
                  <a:ext uri="{FF2B5EF4-FFF2-40B4-BE49-F238E27FC236}">
                    <a16:creationId xmlns:a16="http://schemas.microsoft.com/office/drawing/2014/main" id="{2FD22D96-365D-E518-92C3-99A91F67BACD}"/>
                  </a:ext>
                </a:extLst>
              </p:cNvPr>
              <p:cNvCxnSpPr>
                <a:cxnSpLocks/>
              </p:cNvCxnSpPr>
              <p:nvPr/>
            </p:nvCxnSpPr>
            <p:spPr>
              <a:xfrm>
                <a:off x="8540114" y="2805184"/>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126" name="Straight Connector 125">
                <a:extLst>
                  <a:ext uri="{FF2B5EF4-FFF2-40B4-BE49-F238E27FC236}">
                    <a16:creationId xmlns:a16="http://schemas.microsoft.com/office/drawing/2014/main" id="{FECF3844-9FCB-96D5-CE6A-F97EA72D2450}"/>
                  </a:ext>
                </a:extLst>
              </p:cNvPr>
              <p:cNvCxnSpPr>
                <a:cxnSpLocks/>
              </p:cNvCxnSpPr>
              <p:nvPr/>
            </p:nvCxnSpPr>
            <p:spPr>
              <a:xfrm flipV="1">
                <a:off x="7536707" y="2805184"/>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sp>
        <p:nvSpPr>
          <p:cNvPr id="10" name="Rectangle: Rounded Corners 9">
            <a:extLst>
              <a:ext uri="{FF2B5EF4-FFF2-40B4-BE49-F238E27FC236}">
                <a16:creationId xmlns:a16="http://schemas.microsoft.com/office/drawing/2014/main" id="{89DC4DC0-1B5E-3998-C905-6354B10E6FB3}"/>
              </a:ext>
            </a:extLst>
          </p:cNvPr>
          <p:cNvSpPr/>
          <p:nvPr/>
        </p:nvSpPr>
        <p:spPr>
          <a:xfrm>
            <a:off x="507075" y="1590901"/>
            <a:ext cx="3343643" cy="198929"/>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lumMod val="50000"/>
                  </a:schemeClr>
                </a:solidFill>
                <a:latin typeface="Segoe UI" panose="020B0502040204020203" pitchFamily="34" charset="0"/>
                <a:cs typeface="Segoe UI" panose="020B0502040204020203" pitchFamily="34" charset="0"/>
              </a:rPr>
              <a:t>Cumulatively since 2001:</a:t>
            </a:r>
          </a:p>
        </p:txBody>
      </p:sp>
      <p:grpSp>
        <p:nvGrpSpPr>
          <p:cNvPr id="21" name="Group 20">
            <a:extLst>
              <a:ext uri="{FF2B5EF4-FFF2-40B4-BE49-F238E27FC236}">
                <a16:creationId xmlns:a16="http://schemas.microsoft.com/office/drawing/2014/main" id="{DBEF28A3-D7AD-1F10-0242-CA1F4B54287A}"/>
              </a:ext>
            </a:extLst>
          </p:cNvPr>
          <p:cNvGrpSpPr/>
          <p:nvPr/>
        </p:nvGrpSpPr>
        <p:grpSpPr>
          <a:xfrm>
            <a:off x="584800" y="1801438"/>
            <a:ext cx="3437108" cy="4098009"/>
            <a:chOff x="4377446" y="1797814"/>
            <a:chExt cx="3437108" cy="4098009"/>
          </a:xfrm>
        </p:grpSpPr>
        <p:grpSp>
          <p:nvGrpSpPr>
            <p:cNvPr id="22" name="Group 21">
              <a:extLst>
                <a:ext uri="{FF2B5EF4-FFF2-40B4-BE49-F238E27FC236}">
                  <a16:creationId xmlns:a16="http://schemas.microsoft.com/office/drawing/2014/main" id="{99F4A65D-2B9E-5C09-D468-83221079ABFD}"/>
                </a:ext>
              </a:extLst>
            </p:cNvPr>
            <p:cNvGrpSpPr/>
            <p:nvPr/>
          </p:nvGrpSpPr>
          <p:grpSpPr>
            <a:xfrm>
              <a:off x="4377446" y="1797814"/>
              <a:ext cx="3437108" cy="982980"/>
              <a:chOff x="582686" y="1645869"/>
              <a:chExt cx="3437108" cy="982980"/>
            </a:xfrm>
          </p:grpSpPr>
          <p:pic>
            <p:nvPicPr>
              <p:cNvPr id="26" name="Picture 25">
                <a:extLst>
                  <a:ext uri="{FF2B5EF4-FFF2-40B4-BE49-F238E27FC236}">
                    <a16:creationId xmlns:a16="http://schemas.microsoft.com/office/drawing/2014/main" id="{8373B3E1-2855-6F40-2893-473283E30683}"/>
                  </a:ext>
                </a:extLst>
              </p:cNvPr>
              <p:cNvPicPr>
                <a:picLocks noChangeAspect="1"/>
              </p:cNvPicPr>
              <p:nvPr/>
            </p:nvPicPr>
            <p:blipFill rotWithShape="1">
              <a:blip r:embed="rId5"/>
              <a:srcRect l="19688" t="28255" r="65239" b="56535"/>
              <a:stretch/>
            </p:blipFill>
            <p:spPr>
              <a:xfrm>
                <a:off x="582686" y="1645869"/>
                <a:ext cx="1718554" cy="975411"/>
              </a:xfrm>
              <a:prstGeom prst="rect">
                <a:avLst/>
              </a:prstGeom>
            </p:spPr>
          </p:pic>
          <p:pic>
            <p:nvPicPr>
              <p:cNvPr id="27" name="Picture 26">
                <a:extLst>
                  <a:ext uri="{FF2B5EF4-FFF2-40B4-BE49-F238E27FC236}">
                    <a16:creationId xmlns:a16="http://schemas.microsoft.com/office/drawing/2014/main" id="{379F5510-CF24-D336-CFC9-3CE0EA08FDB0}"/>
                  </a:ext>
                </a:extLst>
              </p:cNvPr>
              <p:cNvPicPr>
                <a:picLocks noChangeAspect="1"/>
              </p:cNvPicPr>
              <p:nvPr/>
            </p:nvPicPr>
            <p:blipFill rotWithShape="1">
              <a:blip r:embed="rId5"/>
              <a:srcRect l="19688" t="43834" r="65239" b="40837"/>
              <a:stretch/>
            </p:blipFill>
            <p:spPr>
              <a:xfrm>
                <a:off x="2301240" y="1645869"/>
                <a:ext cx="1718554" cy="982980"/>
              </a:xfrm>
              <a:prstGeom prst="rect">
                <a:avLst/>
              </a:prstGeom>
            </p:spPr>
          </p:pic>
        </p:grpSp>
        <p:grpSp>
          <p:nvGrpSpPr>
            <p:cNvPr id="23" name="Group 22">
              <a:extLst>
                <a:ext uri="{FF2B5EF4-FFF2-40B4-BE49-F238E27FC236}">
                  <a16:creationId xmlns:a16="http://schemas.microsoft.com/office/drawing/2014/main" id="{053790CB-ADCC-265E-3537-E00A62F6C0E5}"/>
                </a:ext>
              </a:extLst>
            </p:cNvPr>
            <p:cNvGrpSpPr/>
            <p:nvPr/>
          </p:nvGrpSpPr>
          <p:grpSpPr>
            <a:xfrm>
              <a:off x="4414727" y="3040812"/>
              <a:ext cx="3343643" cy="2855011"/>
              <a:chOff x="621376" y="2723820"/>
              <a:chExt cx="3343643" cy="2855011"/>
            </a:xfrm>
          </p:grpSpPr>
          <p:pic>
            <p:nvPicPr>
              <p:cNvPr id="24" name="Picture 23">
                <a:extLst>
                  <a:ext uri="{FF2B5EF4-FFF2-40B4-BE49-F238E27FC236}">
                    <a16:creationId xmlns:a16="http://schemas.microsoft.com/office/drawing/2014/main" id="{11DCE340-DB65-E05D-797C-ED484B104E70}"/>
                  </a:ext>
                </a:extLst>
              </p:cNvPr>
              <p:cNvPicPr>
                <a:picLocks noChangeAspect="1"/>
              </p:cNvPicPr>
              <p:nvPr/>
            </p:nvPicPr>
            <p:blipFill rotWithShape="1">
              <a:blip r:embed="rId6"/>
              <a:srcRect l="17907" t="37555" r="47860" b="20667"/>
              <a:stretch/>
            </p:blipFill>
            <p:spPr>
              <a:xfrm>
                <a:off x="621376" y="3126096"/>
                <a:ext cx="3343642" cy="2452735"/>
              </a:xfrm>
              <a:prstGeom prst="rect">
                <a:avLst/>
              </a:prstGeom>
            </p:spPr>
          </p:pic>
          <p:sp>
            <p:nvSpPr>
              <p:cNvPr id="25" name="Rectangle: Rounded Corners 24">
                <a:extLst>
                  <a:ext uri="{FF2B5EF4-FFF2-40B4-BE49-F238E27FC236}">
                    <a16:creationId xmlns:a16="http://schemas.microsoft.com/office/drawing/2014/main" id="{70FBB2C6-528B-FED2-1147-C9B42FC275CE}"/>
                  </a:ext>
                </a:extLst>
              </p:cNvPr>
              <p:cNvSpPr/>
              <p:nvPr/>
            </p:nvSpPr>
            <p:spPr>
              <a:xfrm>
                <a:off x="621376" y="2723820"/>
                <a:ext cx="3343643" cy="292301"/>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Our most profitable Category is ‘Bikes’</a:t>
                </a:r>
              </a:p>
            </p:txBody>
          </p:sp>
        </p:grpSp>
      </p:grpSp>
      <p:sp>
        <p:nvSpPr>
          <p:cNvPr id="28" name="Rectangle 27">
            <a:extLst>
              <a:ext uri="{FF2B5EF4-FFF2-40B4-BE49-F238E27FC236}">
                <a16:creationId xmlns:a16="http://schemas.microsoft.com/office/drawing/2014/main" id="{DD740C7F-927A-E689-EA86-DFAAC6A2088C}"/>
              </a:ext>
            </a:extLst>
          </p:cNvPr>
          <p:cNvSpPr/>
          <p:nvPr/>
        </p:nvSpPr>
        <p:spPr>
          <a:xfrm>
            <a:off x="4715773" y="1590900"/>
            <a:ext cx="2498169" cy="2993291"/>
          </a:xfrm>
          <a:prstGeom prst="rect">
            <a:avLst/>
          </a:prstGeom>
          <a:noFill/>
          <a:ln w="76200">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9963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additive="base">
                                        <p:cTn id="7" dur="500" fill="hold"/>
                                        <p:tgtEl>
                                          <p:spTgt spid="103"/>
                                        </p:tgtEl>
                                        <p:attrNameLst>
                                          <p:attrName>ppt_x</p:attrName>
                                        </p:attrNameLst>
                                      </p:cBhvr>
                                      <p:tavLst>
                                        <p:tav tm="0">
                                          <p:val>
                                            <p:strVal val="#ppt_x"/>
                                          </p:val>
                                        </p:tav>
                                        <p:tav tm="100000">
                                          <p:val>
                                            <p:strVal val="#ppt_x"/>
                                          </p:val>
                                        </p:tav>
                                      </p:tavLst>
                                    </p:anim>
                                    <p:anim calcmode="lin" valueType="num">
                                      <p:cBhvr additive="base">
                                        <p:cTn id="8" dur="500" fill="hold"/>
                                        <p:tgtEl>
                                          <p:spTgt spid="103"/>
                                        </p:tgtEl>
                                        <p:attrNameLst>
                                          <p:attrName>ppt_y</p:attrName>
                                        </p:attrNameLst>
                                      </p:cBhvr>
                                      <p:tavLst>
                                        <p:tav tm="0">
                                          <p:val>
                                            <p:strVal val="1+#ppt_h/2"/>
                                          </p:val>
                                        </p:tav>
                                        <p:tav tm="100000">
                                          <p:val>
                                            <p:strVal val="#ppt_y"/>
                                          </p:val>
                                        </p:tav>
                                      </p:tavLst>
                                    </p:anim>
                                  </p:childTnLst>
                                </p:cTn>
                              </p:par>
                              <p:par>
                                <p:cTn id="9" presetID="21" presetClass="entr" presetSubtype="1"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heel(1)">
                                      <p:cBhvr>
                                        <p:cTn id="11"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P spid="2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512606"/>
            <a:ext cx="11033209" cy="648126"/>
          </a:xfrm>
        </p:spPr>
        <p:txBody>
          <a:bodyPr/>
          <a:lstStyle/>
          <a:p>
            <a:r>
              <a:rPr lang="en-US" b="1" dirty="0">
                <a:solidFill>
                  <a:srgbClr val="074650"/>
                </a:solidFill>
              </a:rPr>
              <a:t>Despite high sales numbers, our profits are very low. </a:t>
            </a:r>
            <a:br>
              <a:rPr lang="en-US" b="1" dirty="0">
                <a:solidFill>
                  <a:srgbClr val="074650"/>
                </a:solidFill>
              </a:rPr>
            </a:br>
            <a:r>
              <a:rPr lang="en-US" b="1" dirty="0">
                <a:solidFill>
                  <a:srgbClr val="074650"/>
                </a:solidFill>
              </a:rPr>
              <a:t>Let´s further improve Standard Costs and Sales Efforts of most profitable products.</a:t>
            </a:r>
          </a:p>
        </p:txBody>
      </p:sp>
      <p:sp>
        <p:nvSpPr>
          <p:cNvPr id="5" name="Date Placeholder 4">
            <a:extLst>
              <a:ext uri="{FF2B5EF4-FFF2-40B4-BE49-F238E27FC236}">
                <a16:creationId xmlns:a16="http://schemas.microsoft.com/office/drawing/2014/main" id="{CD4DF53B-08C4-4067-AA40-077BBB22C5E6}"/>
              </a:ext>
            </a:extLst>
          </p:cNvPr>
          <p:cNvSpPr>
            <a:spLocks noGrp="1"/>
          </p:cNvSpPr>
          <p:nvPr>
            <p:ph type="dt" sz="half" idx="2"/>
          </p:nvPr>
        </p:nvSpPr>
        <p:spPr/>
        <p:txBody>
          <a:bodyPr/>
          <a:lstStyle/>
          <a:p>
            <a:fld id="{B22CE7B2-AF91-431C-830E-F398DE901D82}" type="datetime1">
              <a:rPr lang="en-US" smtClean="0">
                <a:latin typeface="Segoe UI" panose="020B0502040204020203" pitchFamily="34" charset="0"/>
                <a:cs typeface="Segoe UI" panose="020B0502040204020203" pitchFamily="34" charset="0"/>
              </a:rPr>
              <a:pPr/>
              <a:t>5/13/2024</a:t>
            </a:fld>
            <a:endParaRPr lang="en-US"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1926489" cy="338554"/>
          </a:xfrm>
          <a:prstGeom prst="rect">
            <a:avLst/>
          </a:prstGeom>
          <a:noFill/>
        </p:spPr>
        <p:txBody>
          <a:bodyPr wrap="none" rtlCol="0">
            <a:spAutoFit/>
          </a:bodyPr>
          <a:lstStyle/>
          <a:p>
            <a:r>
              <a:rPr lang="de-DE" altLang="zh-TW" sz="1600" dirty="0"/>
              <a:t>Executive Summary</a:t>
            </a:r>
            <a:endParaRPr lang="en-US" sz="1600" dirty="0"/>
          </a:p>
        </p:txBody>
      </p:sp>
      <p:sp>
        <p:nvSpPr>
          <p:cNvPr id="101" name="Rectangle: Rounded Corners 100">
            <a:extLst>
              <a:ext uri="{FF2B5EF4-FFF2-40B4-BE49-F238E27FC236}">
                <a16:creationId xmlns:a16="http://schemas.microsoft.com/office/drawing/2014/main" id="{37AAF91E-8CA2-6199-528F-2A844AD453A2}"/>
              </a:ext>
            </a:extLst>
          </p:cNvPr>
          <p:cNvSpPr/>
          <p:nvPr/>
        </p:nvSpPr>
        <p:spPr>
          <a:xfrm>
            <a:off x="4687908" y="4910692"/>
            <a:ext cx="5047403"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rgbClr val="074650"/>
                </a:solidFill>
                <a:latin typeface="+mj-lt"/>
                <a:ea typeface="+mj-ea"/>
                <a:cs typeface="+mj-cs"/>
              </a:rPr>
              <a:t>To improve profits, it is recommended to….</a:t>
            </a:r>
          </a:p>
        </p:txBody>
      </p:sp>
      <p:grpSp>
        <p:nvGrpSpPr>
          <p:cNvPr id="111" name="Group 110">
            <a:extLst>
              <a:ext uri="{FF2B5EF4-FFF2-40B4-BE49-F238E27FC236}">
                <a16:creationId xmlns:a16="http://schemas.microsoft.com/office/drawing/2014/main" id="{A43CA933-53E7-1D83-516A-2D459D2328DC}"/>
              </a:ext>
            </a:extLst>
          </p:cNvPr>
          <p:cNvGrpSpPr/>
          <p:nvPr/>
        </p:nvGrpSpPr>
        <p:grpSpPr>
          <a:xfrm>
            <a:off x="4681753" y="5321130"/>
            <a:ext cx="6956523" cy="410803"/>
            <a:chOff x="4681753" y="5238130"/>
            <a:chExt cx="6956523" cy="410803"/>
          </a:xfrm>
        </p:grpSpPr>
        <p:sp>
          <p:nvSpPr>
            <p:cNvPr id="102" name="Rectangle: Rounded Corners 101">
              <a:extLst>
                <a:ext uri="{FF2B5EF4-FFF2-40B4-BE49-F238E27FC236}">
                  <a16:creationId xmlns:a16="http://schemas.microsoft.com/office/drawing/2014/main" id="{328DB794-0E77-7E7A-02C9-948B3C102037}"/>
                </a:ext>
              </a:extLst>
            </p:cNvPr>
            <p:cNvSpPr/>
            <p:nvPr/>
          </p:nvSpPr>
          <p:spPr>
            <a:xfrm>
              <a:off x="4681753" y="523813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1</a:t>
              </a:r>
            </a:p>
          </p:txBody>
        </p:sp>
        <p:sp>
          <p:nvSpPr>
            <p:cNvPr id="103" name="Rectangle: Rounded Corners 102">
              <a:extLst>
                <a:ext uri="{FF2B5EF4-FFF2-40B4-BE49-F238E27FC236}">
                  <a16:creationId xmlns:a16="http://schemas.microsoft.com/office/drawing/2014/main" id="{B440761E-D9FC-15F4-CE57-F8FC3E64B32E}"/>
                </a:ext>
              </a:extLst>
            </p:cNvPr>
            <p:cNvSpPr/>
            <p:nvPr/>
          </p:nvSpPr>
          <p:spPr>
            <a:xfrm>
              <a:off x="5051179" y="5238130"/>
              <a:ext cx="658709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dirty="0">
                  <a:solidFill>
                    <a:srgbClr val="074650"/>
                  </a:solidFill>
                  <a:latin typeface="+mj-lt"/>
                  <a:ea typeface="+mj-ea"/>
                  <a:cs typeface="+mj-cs"/>
                </a:rPr>
                <a:t>Focus sales efforts on selling our most profitable products at our List Price</a:t>
              </a:r>
            </a:p>
          </p:txBody>
        </p:sp>
      </p:grpSp>
      <p:sp>
        <p:nvSpPr>
          <p:cNvPr id="104" name="Rectangle: Rounded Corners 103">
            <a:extLst>
              <a:ext uri="{FF2B5EF4-FFF2-40B4-BE49-F238E27FC236}">
                <a16:creationId xmlns:a16="http://schemas.microsoft.com/office/drawing/2014/main" id="{428E5738-7D6B-00DC-5E42-EEA76DF044B3}"/>
              </a:ext>
            </a:extLst>
          </p:cNvPr>
          <p:cNvSpPr/>
          <p:nvPr/>
        </p:nvSpPr>
        <p:spPr>
          <a:xfrm>
            <a:off x="4681753" y="5727895"/>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2</a:t>
            </a:r>
          </a:p>
        </p:txBody>
      </p:sp>
      <p:sp>
        <p:nvSpPr>
          <p:cNvPr id="106" name="Rectangle: Rounded Corners 105">
            <a:extLst>
              <a:ext uri="{FF2B5EF4-FFF2-40B4-BE49-F238E27FC236}">
                <a16:creationId xmlns:a16="http://schemas.microsoft.com/office/drawing/2014/main" id="{9FFD4333-64E9-99FE-221D-16CE48BD6DC5}"/>
              </a:ext>
            </a:extLst>
          </p:cNvPr>
          <p:cNvSpPr/>
          <p:nvPr/>
        </p:nvSpPr>
        <p:spPr>
          <a:xfrm>
            <a:off x="5057335" y="5727895"/>
            <a:ext cx="658709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dirty="0">
                <a:solidFill>
                  <a:srgbClr val="074650"/>
                </a:solidFill>
                <a:latin typeface="+mj-lt"/>
                <a:ea typeface="+mj-ea"/>
                <a:cs typeface="+mj-cs"/>
              </a:rPr>
              <a:t>Decrease Standard Costs of Top 10 Products and re-evaluate a relaunch of discontinued bikes (e.g. Road-150) </a:t>
            </a:r>
          </a:p>
        </p:txBody>
      </p:sp>
      <p:sp>
        <p:nvSpPr>
          <p:cNvPr id="105" name="Rectangle: Rounded Corners 104">
            <a:extLst>
              <a:ext uri="{FF2B5EF4-FFF2-40B4-BE49-F238E27FC236}">
                <a16:creationId xmlns:a16="http://schemas.microsoft.com/office/drawing/2014/main" id="{AE9A1A75-8680-B67C-6912-E52B34CE05CB}"/>
              </a:ext>
            </a:extLst>
          </p:cNvPr>
          <p:cNvSpPr/>
          <p:nvPr/>
        </p:nvSpPr>
        <p:spPr>
          <a:xfrm>
            <a:off x="4681753" y="613466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3</a:t>
            </a:r>
          </a:p>
        </p:txBody>
      </p:sp>
      <p:grpSp>
        <p:nvGrpSpPr>
          <p:cNvPr id="3" name="Group 2">
            <a:extLst>
              <a:ext uri="{FF2B5EF4-FFF2-40B4-BE49-F238E27FC236}">
                <a16:creationId xmlns:a16="http://schemas.microsoft.com/office/drawing/2014/main" id="{B056D4BD-9156-E7D6-614E-3AD22FD30943}"/>
              </a:ext>
            </a:extLst>
          </p:cNvPr>
          <p:cNvGrpSpPr/>
          <p:nvPr/>
        </p:nvGrpSpPr>
        <p:grpSpPr>
          <a:xfrm>
            <a:off x="4752339" y="1688190"/>
            <a:ext cx="6868812" cy="3100736"/>
            <a:chOff x="4752339" y="1688190"/>
            <a:chExt cx="6868812" cy="3100736"/>
          </a:xfrm>
        </p:grpSpPr>
        <p:sp>
          <p:nvSpPr>
            <p:cNvPr id="72" name="Rectangle: Rounded Corners 71">
              <a:extLst>
                <a:ext uri="{FF2B5EF4-FFF2-40B4-BE49-F238E27FC236}">
                  <a16:creationId xmlns:a16="http://schemas.microsoft.com/office/drawing/2014/main" id="{FE59C4C2-18B0-685A-5BA8-68130C8D00A0}"/>
                </a:ext>
              </a:extLst>
            </p:cNvPr>
            <p:cNvSpPr/>
            <p:nvPr/>
          </p:nvSpPr>
          <p:spPr>
            <a:xfrm>
              <a:off x="4815213" y="1688190"/>
              <a:ext cx="2282576"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Theoretically, our most profitable products are:</a:t>
              </a:r>
            </a:p>
          </p:txBody>
        </p:sp>
        <p:sp>
          <p:nvSpPr>
            <p:cNvPr id="80" name="Rectangle: Rounded Corners 79">
              <a:extLst>
                <a:ext uri="{FF2B5EF4-FFF2-40B4-BE49-F238E27FC236}">
                  <a16:creationId xmlns:a16="http://schemas.microsoft.com/office/drawing/2014/main" id="{71356FBE-0AD4-0C72-C062-5FD1DEDD3F16}"/>
                </a:ext>
              </a:extLst>
            </p:cNvPr>
            <p:cNvSpPr/>
            <p:nvPr/>
          </p:nvSpPr>
          <p:spPr>
            <a:xfrm>
              <a:off x="7494885" y="1688190"/>
              <a:ext cx="4121009"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However, we often don’t sell with our List Price. </a:t>
              </a:r>
            </a:p>
            <a:p>
              <a:pPr algn="ctr"/>
              <a:r>
                <a:rPr lang="en-US" sz="1300" dirty="0">
                  <a:solidFill>
                    <a:schemeClr val="bg1"/>
                  </a:solidFill>
                </a:rPr>
                <a:t>Our actual most profitable products are:</a:t>
              </a:r>
            </a:p>
          </p:txBody>
        </p:sp>
        <p:sp>
          <p:nvSpPr>
            <p:cNvPr id="97" name="Rectangle: Rounded Corners 96">
              <a:extLst>
                <a:ext uri="{FF2B5EF4-FFF2-40B4-BE49-F238E27FC236}">
                  <a16:creationId xmlns:a16="http://schemas.microsoft.com/office/drawing/2014/main" id="{45B7F0D7-CC57-9C48-EC77-BBD07465E37D}"/>
                </a:ext>
              </a:extLst>
            </p:cNvPr>
            <p:cNvSpPr/>
            <p:nvPr/>
          </p:nvSpPr>
          <p:spPr>
            <a:xfrm>
              <a:off x="4752340" y="2290200"/>
              <a:ext cx="2049779"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List Price</a:t>
              </a:r>
            </a:p>
          </p:txBody>
        </p:sp>
        <p:sp>
          <p:nvSpPr>
            <p:cNvPr id="98" name="Rectangle: Rounded Corners 97">
              <a:extLst>
                <a:ext uri="{FF2B5EF4-FFF2-40B4-BE49-F238E27FC236}">
                  <a16:creationId xmlns:a16="http://schemas.microsoft.com/office/drawing/2014/main" id="{BD32810D-F8A4-677E-164C-6B4C687538DB}"/>
                </a:ext>
              </a:extLst>
            </p:cNvPr>
            <p:cNvSpPr/>
            <p:nvPr/>
          </p:nvSpPr>
          <p:spPr>
            <a:xfrm>
              <a:off x="7446772" y="2290200"/>
              <a:ext cx="2794508"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actual Selling Price</a:t>
              </a:r>
            </a:p>
          </p:txBody>
        </p:sp>
        <p:sp>
          <p:nvSpPr>
            <p:cNvPr id="108" name="Rectangle: Rounded Corners 107">
              <a:extLst>
                <a:ext uri="{FF2B5EF4-FFF2-40B4-BE49-F238E27FC236}">
                  <a16:creationId xmlns:a16="http://schemas.microsoft.com/office/drawing/2014/main" id="{CB892F8D-A44B-D6E5-6CBE-07C999C2D3B3}"/>
                </a:ext>
              </a:extLst>
            </p:cNvPr>
            <p:cNvSpPr/>
            <p:nvPr/>
          </p:nvSpPr>
          <p:spPr>
            <a:xfrm>
              <a:off x="4752339" y="4504660"/>
              <a:ext cx="6863555" cy="284266"/>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550" b="1" dirty="0">
                  <a:solidFill>
                    <a:schemeClr val="bg1">
                      <a:lumMod val="50000"/>
                    </a:schemeClr>
                  </a:solidFill>
                  <a:latin typeface="Segoe UI" panose="020B0502040204020203" pitchFamily="34" charset="0"/>
                  <a:cs typeface="Segoe UI" panose="020B0502040204020203" pitchFamily="34" charset="0"/>
                </a:rPr>
                <a:t>*</a:t>
              </a:r>
              <a:r>
                <a:rPr lang="en-GB" sz="550" dirty="0">
                  <a:solidFill>
                    <a:schemeClr val="bg1">
                      <a:lumMod val="50000"/>
                    </a:schemeClr>
                  </a:solidFill>
                  <a:latin typeface="Segoe UI" panose="020B0502040204020203" pitchFamily="34" charset="0"/>
                  <a:cs typeface="Segoe UI" panose="020B0502040204020203" pitchFamily="34" charset="0"/>
                </a:rPr>
                <a:t> The products 'Road-250' and 'HL Mountain Frame' appear twice in the table because:  'Road-250' in the colour red has been discontinued but is still produced in black. The HL Mountain Frame has been discontinued in the sizes 44 and 48 but is continued for other sizes. Consequently, the discontinued versions represent a separate entry in the table. </a:t>
              </a:r>
            </a:p>
            <a:p>
              <a:endParaRPr lang="en-GB" sz="100" dirty="0">
                <a:solidFill>
                  <a:schemeClr val="bg1">
                    <a:lumMod val="50000"/>
                  </a:schemeClr>
                </a:solidFill>
                <a:latin typeface="Segoe UI" panose="020B0502040204020203" pitchFamily="34" charset="0"/>
                <a:cs typeface="Segoe UI" panose="020B0502040204020203" pitchFamily="34" charset="0"/>
              </a:endParaRPr>
            </a:p>
            <a:p>
              <a:r>
                <a:rPr lang="en-GB" sz="550" b="1" dirty="0">
                  <a:solidFill>
                    <a:schemeClr val="bg1">
                      <a:lumMod val="50000"/>
                    </a:schemeClr>
                  </a:solidFill>
                  <a:latin typeface="Segoe UI" panose="020B0502040204020203" pitchFamily="34" charset="0"/>
                  <a:cs typeface="Segoe UI" panose="020B0502040204020203" pitchFamily="34" charset="0"/>
                </a:rPr>
                <a:t>** </a:t>
              </a:r>
              <a:r>
                <a:rPr lang="en-GB" sz="550" dirty="0">
                  <a:solidFill>
                    <a:schemeClr val="bg1">
                      <a:lumMod val="50000"/>
                    </a:schemeClr>
                  </a:solidFill>
                  <a:latin typeface="Segoe UI" panose="020B0502040204020203" pitchFamily="34" charset="0"/>
                  <a:cs typeface="Segoe UI" panose="020B0502040204020203" pitchFamily="34" charset="0"/>
                </a:rPr>
                <a:t>Different sizes or colours of the products have </a:t>
              </a:r>
              <a:r>
                <a:rPr lang="en-GB" sz="550" u="sng" dirty="0">
                  <a:solidFill>
                    <a:schemeClr val="bg1">
                      <a:lumMod val="50000"/>
                    </a:schemeClr>
                  </a:solidFill>
                  <a:latin typeface="Segoe UI" panose="020B0502040204020203" pitchFamily="34" charset="0"/>
                  <a:cs typeface="Segoe UI" panose="020B0502040204020203" pitchFamily="34" charset="0"/>
                </a:rPr>
                <a:t>slightly</a:t>
              </a:r>
              <a:r>
                <a:rPr lang="en-GB" sz="550" dirty="0">
                  <a:solidFill>
                    <a:schemeClr val="bg1">
                      <a:lumMod val="50000"/>
                    </a:schemeClr>
                  </a:solidFill>
                  <a:latin typeface="Segoe UI" panose="020B0502040204020203" pitchFamily="34" charset="0"/>
                  <a:cs typeface="Segoe UI" panose="020B0502040204020203" pitchFamily="34" charset="0"/>
                </a:rPr>
                <a:t> different prices and costs. Therefore, the average profit margin per product is shown in the table. </a:t>
              </a:r>
              <a:endParaRPr lang="en-US" sz="550" b="1" dirty="0">
                <a:solidFill>
                  <a:schemeClr val="bg1">
                    <a:lumMod val="50000"/>
                  </a:schemeClr>
                </a:solidFill>
                <a:latin typeface="Segoe UI" panose="020B0502040204020203" pitchFamily="34" charset="0"/>
                <a:cs typeface="Segoe UI" panose="020B0502040204020203" pitchFamily="34" charset="0"/>
              </a:endParaRPr>
            </a:p>
          </p:txBody>
        </p:sp>
        <p:grpSp>
          <p:nvGrpSpPr>
            <p:cNvPr id="128" name="Group 127">
              <a:extLst>
                <a:ext uri="{FF2B5EF4-FFF2-40B4-BE49-F238E27FC236}">
                  <a16:creationId xmlns:a16="http://schemas.microsoft.com/office/drawing/2014/main" id="{F9931884-C0E1-A799-10E8-A25AF7A076B6}"/>
                </a:ext>
              </a:extLst>
            </p:cNvPr>
            <p:cNvGrpSpPr/>
            <p:nvPr/>
          </p:nvGrpSpPr>
          <p:grpSpPr>
            <a:xfrm>
              <a:off x="4815213" y="2516217"/>
              <a:ext cx="2282576" cy="1940746"/>
              <a:chOff x="4815213" y="2516217"/>
              <a:chExt cx="2282576" cy="1940746"/>
            </a:xfrm>
          </p:grpSpPr>
          <p:grpSp>
            <p:nvGrpSpPr>
              <p:cNvPr id="90" name="Group 89">
                <a:extLst>
                  <a:ext uri="{FF2B5EF4-FFF2-40B4-BE49-F238E27FC236}">
                    <a16:creationId xmlns:a16="http://schemas.microsoft.com/office/drawing/2014/main" id="{E8A47C4B-FA1B-D088-FC2B-D05F44782E75}"/>
                  </a:ext>
                </a:extLst>
              </p:cNvPr>
              <p:cNvGrpSpPr/>
              <p:nvPr/>
            </p:nvGrpSpPr>
            <p:grpSpPr>
              <a:xfrm>
                <a:off x="4815213" y="2516217"/>
                <a:ext cx="2282576" cy="1940746"/>
                <a:chOff x="4498933" y="2322787"/>
                <a:chExt cx="2282576" cy="1940746"/>
              </a:xfrm>
            </p:grpSpPr>
            <p:pic>
              <p:nvPicPr>
                <p:cNvPr id="78" name="Picture 77">
                  <a:extLst>
                    <a:ext uri="{FF2B5EF4-FFF2-40B4-BE49-F238E27FC236}">
                      <a16:creationId xmlns:a16="http://schemas.microsoft.com/office/drawing/2014/main" id="{20048AAE-DACE-21AA-FB4C-A7045ED00A14}"/>
                    </a:ext>
                  </a:extLst>
                </p:cNvPr>
                <p:cNvPicPr>
                  <a:picLocks noChangeAspect="1"/>
                </p:cNvPicPr>
                <p:nvPr/>
              </p:nvPicPr>
              <p:blipFill rotWithShape="1">
                <a:blip r:embed="rId3"/>
                <a:srcRect l="34062" t="26222" r="32648" b="18840"/>
                <a:stretch/>
              </p:blipFill>
              <p:spPr>
                <a:xfrm>
                  <a:off x="4498933" y="2322787"/>
                  <a:ext cx="2088558" cy="1938741"/>
                </a:xfrm>
                <a:prstGeom prst="rect">
                  <a:avLst/>
                </a:prstGeom>
              </p:spPr>
            </p:pic>
            <p:pic>
              <p:nvPicPr>
                <p:cNvPr id="89" name="Picture 88">
                  <a:extLst>
                    <a:ext uri="{FF2B5EF4-FFF2-40B4-BE49-F238E27FC236}">
                      <a16:creationId xmlns:a16="http://schemas.microsoft.com/office/drawing/2014/main" id="{DA48D34D-8CA2-BC61-60B5-79298041BABA}"/>
                    </a:ext>
                  </a:extLst>
                </p:cNvPr>
                <p:cNvPicPr>
                  <a:picLocks noChangeAspect="1"/>
                </p:cNvPicPr>
                <p:nvPr/>
              </p:nvPicPr>
              <p:blipFill rotWithShape="1">
                <a:blip r:embed="rId3"/>
                <a:srcRect l="66921" t="34156" r="21438" b="18822"/>
                <a:stretch/>
              </p:blipFill>
              <p:spPr>
                <a:xfrm>
                  <a:off x="6051217" y="2604150"/>
                  <a:ext cx="730292" cy="1659383"/>
                </a:xfrm>
                <a:prstGeom prst="rect">
                  <a:avLst/>
                </a:prstGeom>
              </p:spPr>
            </p:pic>
          </p:grpSp>
          <p:cxnSp>
            <p:nvCxnSpPr>
              <p:cNvPr id="113" name="Straight Connector 112">
                <a:extLst>
                  <a:ext uri="{FF2B5EF4-FFF2-40B4-BE49-F238E27FC236}">
                    <a16:creationId xmlns:a16="http://schemas.microsoft.com/office/drawing/2014/main" id="{6BF5B99C-704B-A374-C66B-5BCD4223A5D7}"/>
                  </a:ext>
                </a:extLst>
              </p:cNvPr>
              <p:cNvCxnSpPr>
                <a:cxnSpLocks/>
              </p:cNvCxnSpPr>
              <p:nvPr/>
            </p:nvCxnSpPr>
            <p:spPr>
              <a:xfrm>
                <a:off x="4836695" y="2817395"/>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15" name="Straight Connector 114">
                <a:extLst>
                  <a:ext uri="{FF2B5EF4-FFF2-40B4-BE49-F238E27FC236}">
                    <a16:creationId xmlns:a16="http://schemas.microsoft.com/office/drawing/2014/main" id="{0F7B94B0-C3D7-196F-1399-D7AAA02D3528}"/>
                  </a:ext>
                </a:extLst>
              </p:cNvPr>
              <p:cNvCxnSpPr>
                <a:cxnSpLocks/>
              </p:cNvCxnSpPr>
              <p:nvPr/>
            </p:nvCxnSpPr>
            <p:spPr>
              <a:xfrm>
                <a:off x="4836168" y="4435974"/>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nvGrpSpPr>
            <p:cNvPr id="127" name="Group 126">
              <a:extLst>
                <a:ext uri="{FF2B5EF4-FFF2-40B4-BE49-F238E27FC236}">
                  <a16:creationId xmlns:a16="http://schemas.microsoft.com/office/drawing/2014/main" id="{B7E6EF6A-DC56-139C-46C4-AE1D028309F2}"/>
                </a:ext>
              </a:extLst>
            </p:cNvPr>
            <p:cNvGrpSpPr/>
            <p:nvPr/>
          </p:nvGrpSpPr>
          <p:grpSpPr>
            <a:xfrm>
              <a:off x="7494885" y="2535352"/>
              <a:ext cx="4126266" cy="1912553"/>
              <a:chOff x="7494885" y="2535352"/>
              <a:chExt cx="4126266" cy="1912553"/>
            </a:xfrm>
          </p:grpSpPr>
          <p:grpSp>
            <p:nvGrpSpPr>
              <p:cNvPr id="96" name="Group 95">
                <a:extLst>
                  <a:ext uri="{FF2B5EF4-FFF2-40B4-BE49-F238E27FC236}">
                    <a16:creationId xmlns:a16="http://schemas.microsoft.com/office/drawing/2014/main" id="{E305A757-BFBA-1989-12A4-C521B7423187}"/>
                  </a:ext>
                </a:extLst>
              </p:cNvPr>
              <p:cNvGrpSpPr/>
              <p:nvPr/>
            </p:nvGrpSpPr>
            <p:grpSpPr>
              <a:xfrm>
                <a:off x="7494885" y="2535352"/>
                <a:ext cx="4126266" cy="1912553"/>
                <a:chOff x="7176731" y="2341922"/>
                <a:chExt cx="4126266" cy="1912553"/>
              </a:xfrm>
            </p:grpSpPr>
            <p:pic>
              <p:nvPicPr>
                <p:cNvPr id="82" name="Picture 81">
                  <a:extLst>
                    <a:ext uri="{FF2B5EF4-FFF2-40B4-BE49-F238E27FC236}">
                      <a16:creationId xmlns:a16="http://schemas.microsoft.com/office/drawing/2014/main" id="{253C7D93-BA00-37A4-E809-FB2B1C55133F}"/>
                    </a:ext>
                  </a:extLst>
                </p:cNvPr>
                <p:cNvPicPr>
                  <a:picLocks noChangeAspect="1"/>
                </p:cNvPicPr>
                <p:nvPr/>
              </p:nvPicPr>
              <p:blipFill rotWithShape="1">
                <a:blip r:embed="rId4"/>
                <a:srcRect l="17937" t="36790" r="45871" b="27016"/>
                <a:stretch/>
              </p:blipFill>
              <p:spPr>
                <a:xfrm>
                  <a:off x="7176731" y="2341922"/>
                  <a:ext cx="3399790" cy="1912553"/>
                </a:xfrm>
                <a:prstGeom prst="rect">
                  <a:avLst/>
                </a:prstGeom>
              </p:spPr>
            </p:pic>
            <p:pic>
              <p:nvPicPr>
                <p:cNvPr id="84" name="Picture 83">
                  <a:extLst>
                    <a:ext uri="{FF2B5EF4-FFF2-40B4-BE49-F238E27FC236}">
                      <a16:creationId xmlns:a16="http://schemas.microsoft.com/office/drawing/2014/main" id="{A758AF12-5E21-FA42-F992-20D5C8DBA599}"/>
                    </a:ext>
                  </a:extLst>
                </p:cNvPr>
                <p:cNvPicPr>
                  <a:picLocks noChangeAspect="1"/>
                </p:cNvPicPr>
                <p:nvPr/>
              </p:nvPicPr>
              <p:blipFill rotWithShape="1">
                <a:blip r:embed="rId4"/>
                <a:srcRect l="60702" t="36790" r="32132" b="27016"/>
                <a:stretch/>
              </p:blipFill>
              <p:spPr>
                <a:xfrm>
                  <a:off x="10576521" y="2341922"/>
                  <a:ext cx="673139" cy="1912553"/>
                </a:xfrm>
                <a:prstGeom prst="rect">
                  <a:avLst/>
                </a:prstGeom>
              </p:spPr>
            </p:pic>
            <p:pic>
              <p:nvPicPr>
                <p:cNvPr id="95" name="Picture 94">
                  <a:extLst>
                    <a:ext uri="{FF2B5EF4-FFF2-40B4-BE49-F238E27FC236}">
                      <a16:creationId xmlns:a16="http://schemas.microsoft.com/office/drawing/2014/main" id="{ADCAE1AB-3A68-C4C5-8BC8-5FAD0296506E}"/>
                    </a:ext>
                  </a:extLst>
                </p:cNvPr>
                <p:cNvPicPr>
                  <a:picLocks noChangeAspect="1"/>
                </p:cNvPicPr>
                <p:nvPr/>
              </p:nvPicPr>
              <p:blipFill rotWithShape="1">
                <a:blip r:embed="rId4"/>
                <a:srcRect l="66435" t="41678" r="26091" b="27016"/>
                <a:stretch/>
              </p:blipFill>
              <p:spPr>
                <a:xfrm>
                  <a:off x="10600895" y="2598335"/>
                  <a:ext cx="702102" cy="1654235"/>
                </a:xfrm>
                <a:prstGeom prst="rect">
                  <a:avLst/>
                </a:prstGeom>
              </p:spPr>
            </p:pic>
          </p:grpSp>
          <p:cxnSp>
            <p:nvCxnSpPr>
              <p:cNvPr id="116" name="Straight Connector 115">
                <a:extLst>
                  <a:ext uri="{FF2B5EF4-FFF2-40B4-BE49-F238E27FC236}">
                    <a16:creationId xmlns:a16="http://schemas.microsoft.com/office/drawing/2014/main" id="{FC46A6A3-3F53-84B4-E82A-AB0FB561A329}"/>
                  </a:ext>
                </a:extLst>
              </p:cNvPr>
              <p:cNvCxnSpPr>
                <a:cxnSpLocks/>
              </p:cNvCxnSpPr>
              <p:nvPr/>
            </p:nvCxnSpPr>
            <p:spPr>
              <a:xfrm>
                <a:off x="10161270" y="2805184"/>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18" name="Straight Connector 117">
                <a:extLst>
                  <a:ext uri="{FF2B5EF4-FFF2-40B4-BE49-F238E27FC236}">
                    <a16:creationId xmlns:a16="http://schemas.microsoft.com/office/drawing/2014/main" id="{08970EF6-42A3-0977-74DB-C02F79B99EE4}"/>
                  </a:ext>
                </a:extLst>
              </p:cNvPr>
              <p:cNvCxnSpPr>
                <a:cxnSpLocks/>
              </p:cNvCxnSpPr>
              <p:nvPr/>
            </p:nvCxnSpPr>
            <p:spPr>
              <a:xfrm>
                <a:off x="10161270" y="4424543"/>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21" name="Straight Connector 120">
                <a:extLst>
                  <a:ext uri="{FF2B5EF4-FFF2-40B4-BE49-F238E27FC236}">
                    <a16:creationId xmlns:a16="http://schemas.microsoft.com/office/drawing/2014/main" id="{2587E3B9-3FC4-133B-2443-29D3BE424507}"/>
                  </a:ext>
                </a:extLst>
              </p:cNvPr>
              <p:cNvCxnSpPr>
                <a:cxnSpLocks/>
              </p:cNvCxnSpPr>
              <p:nvPr/>
            </p:nvCxnSpPr>
            <p:spPr>
              <a:xfrm>
                <a:off x="8540115" y="4424543"/>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122" name="Straight Connector 121">
                <a:extLst>
                  <a:ext uri="{FF2B5EF4-FFF2-40B4-BE49-F238E27FC236}">
                    <a16:creationId xmlns:a16="http://schemas.microsoft.com/office/drawing/2014/main" id="{6A4B50AD-453F-FF3C-F258-C8341B1AD1B8}"/>
                  </a:ext>
                </a:extLst>
              </p:cNvPr>
              <p:cNvCxnSpPr>
                <a:cxnSpLocks/>
              </p:cNvCxnSpPr>
              <p:nvPr/>
            </p:nvCxnSpPr>
            <p:spPr>
              <a:xfrm flipV="1">
                <a:off x="7536707" y="4424543"/>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25" name="Straight Connector 124">
                <a:extLst>
                  <a:ext uri="{FF2B5EF4-FFF2-40B4-BE49-F238E27FC236}">
                    <a16:creationId xmlns:a16="http://schemas.microsoft.com/office/drawing/2014/main" id="{2FD22D96-365D-E518-92C3-99A91F67BACD}"/>
                  </a:ext>
                </a:extLst>
              </p:cNvPr>
              <p:cNvCxnSpPr>
                <a:cxnSpLocks/>
              </p:cNvCxnSpPr>
              <p:nvPr/>
            </p:nvCxnSpPr>
            <p:spPr>
              <a:xfrm>
                <a:off x="8540114" y="2805184"/>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126" name="Straight Connector 125">
                <a:extLst>
                  <a:ext uri="{FF2B5EF4-FFF2-40B4-BE49-F238E27FC236}">
                    <a16:creationId xmlns:a16="http://schemas.microsoft.com/office/drawing/2014/main" id="{FECF3844-9FCB-96D5-CE6A-F97EA72D2450}"/>
                  </a:ext>
                </a:extLst>
              </p:cNvPr>
              <p:cNvCxnSpPr>
                <a:cxnSpLocks/>
              </p:cNvCxnSpPr>
              <p:nvPr/>
            </p:nvCxnSpPr>
            <p:spPr>
              <a:xfrm flipV="1">
                <a:off x="7536707" y="2805184"/>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sp>
        <p:nvSpPr>
          <p:cNvPr id="10" name="Rectangle: Rounded Corners 9">
            <a:extLst>
              <a:ext uri="{FF2B5EF4-FFF2-40B4-BE49-F238E27FC236}">
                <a16:creationId xmlns:a16="http://schemas.microsoft.com/office/drawing/2014/main" id="{89DC4DC0-1B5E-3998-C905-6354B10E6FB3}"/>
              </a:ext>
            </a:extLst>
          </p:cNvPr>
          <p:cNvSpPr/>
          <p:nvPr/>
        </p:nvSpPr>
        <p:spPr>
          <a:xfrm>
            <a:off x="507075" y="1590901"/>
            <a:ext cx="3343643" cy="198929"/>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lumMod val="50000"/>
                  </a:schemeClr>
                </a:solidFill>
                <a:latin typeface="Segoe UI" panose="020B0502040204020203" pitchFamily="34" charset="0"/>
                <a:cs typeface="Segoe UI" panose="020B0502040204020203" pitchFamily="34" charset="0"/>
              </a:rPr>
              <a:t>Cumulatively since 2001:</a:t>
            </a:r>
          </a:p>
        </p:txBody>
      </p:sp>
      <p:grpSp>
        <p:nvGrpSpPr>
          <p:cNvPr id="21" name="Group 20">
            <a:extLst>
              <a:ext uri="{FF2B5EF4-FFF2-40B4-BE49-F238E27FC236}">
                <a16:creationId xmlns:a16="http://schemas.microsoft.com/office/drawing/2014/main" id="{DBEF28A3-D7AD-1F10-0242-CA1F4B54287A}"/>
              </a:ext>
            </a:extLst>
          </p:cNvPr>
          <p:cNvGrpSpPr/>
          <p:nvPr/>
        </p:nvGrpSpPr>
        <p:grpSpPr>
          <a:xfrm>
            <a:off x="584800" y="1801438"/>
            <a:ext cx="3437108" cy="4098009"/>
            <a:chOff x="4377446" y="1797814"/>
            <a:chExt cx="3437108" cy="4098009"/>
          </a:xfrm>
        </p:grpSpPr>
        <p:grpSp>
          <p:nvGrpSpPr>
            <p:cNvPr id="22" name="Group 21">
              <a:extLst>
                <a:ext uri="{FF2B5EF4-FFF2-40B4-BE49-F238E27FC236}">
                  <a16:creationId xmlns:a16="http://schemas.microsoft.com/office/drawing/2014/main" id="{99F4A65D-2B9E-5C09-D468-83221079ABFD}"/>
                </a:ext>
              </a:extLst>
            </p:cNvPr>
            <p:cNvGrpSpPr/>
            <p:nvPr/>
          </p:nvGrpSpPr>
          <p:grpSpPr>
            <a:xfrm>
              <a:off x="4377446" y="1797814"/>
              <a:ext cx="3437108" cy="982980"/>
              <a:chOff x="582686" y="1645869"/>
              <a:chExt cx="3437108" cy="982980"/>
            </a:xfrm>
          </p:grpSpPr>
          <p:pic>
            <p:nvPicPr>
              <p:cNvPr id="26" name="Picture 25">
                <a:extLst>
                  <a:ext uri="{FF2B5EF4-FFF2-40B4-BE49-F238E27FC236}">
                    <a16:creationId xmlns:a16="http://schemas.microsoft.com/office/drawing/2014/main" id="{8373B3E1-2855-6F40-2893-473283E30683}"/>
                  </a:ext>
                </a:extLst>
              </p:cNvPr>
              <p:cNvPicPr>
                <a:picLocks noChangeAspect="1"/>
              </p:cNvPicPr>
              <p:nvPr/>
            </p:nvPicPr>
            <p:blipFill rotWithShape="1">
              <a:blip r:embed="rId5"/>
              <a:srcRect l="19688" t="28255" r="65239" b="56535"/>
              <a:stretch/>
            </p:blipFill>
            <p:spPr>
              <a:xfrm>
                <a:off x="582686" y="1645869"/>
                <a:ext cx="1718554" cy="975411"/>
              </a:xfrm>
              <a:prstGeom prst="rect">
                <a:avLst/>
              </a:prstGeom>
            </p:spPr>
          </p:pic>
          <p:pic>
            <p:nvPicPr>
              <p:cNvPr id="27" name="Picture 26">
                <a:extLst>
                  <a:ext uri="{FF2B5EF4-FFF2-40B4-BE49-F238E27FC236}">
                    <a16:creationId xmlns:a16="http://schemas.microsoft.com/office/drawing/2014/main" id="{379F5510-CF24-D336-CFC9-3CE0EA08FDB0}"/>
                  </a:ext>
                </a:extLst>
              </p:cNvPr>
              <p:cNvPicPr>
                <a:picLocks noChangeAspect="1"/>
              </p:cNvPicPr>
              <p:nvPr/>
            </p:nvPicPr>
            <p:blipFill rotWithShape="1">
              <a:blip r:embed="rId5"/>
              <a:srcRect l="19688" t="43834" r="65239" b="40837"/>
              <a:stretch/>
            </p:blipFill>
            <p:spPr>
              <a:xfrm>
                <a:off x="2301240" y="1645869"/>
                <a:ext cx="1718554" cy="982980"/>
              </a:xfrm>
              <a:prstGeom prst="rect">
                <a:avLst/>
              </a:prstGeom>
            </p:spPr>
          </p:pic>
        </p:grpSp>
        <p:grpSp>
          <p:nvGrpSpPr>
            <p:cNvPr id="23" name="Group 22">
              <a:extLst>
                <a:ext uri="{FF2B5EF4-FFF2-40B4-BE49-F238E27FC236}">
                  <a16:creationId xmlns:a16="http://schemas.microsoft.com/office/drawing/2014/main" id="{053790CB-ADCC-265E-3537-E00A62F6C0E5}"/>
                </a:ext>
              </a:extLst>
            </p:cNvPr>
            <p:cNvGrpSpPr/>
            <p:nvPr/>
          </p:nvGrpSpPr>
          <p:grpSpPr>
            <a:xfrm>
              <a:off x="4414727" y="3040812"/>
              <a:ext cx="3343643" cy="2855011"/>
              <a:chOff x="621376" y="2723820"/>
              <a:chExt cx="3343643" cy="2855011"/>
            </a:xfrm>
          </p:grpSpPr>
          <p:pic>
            <p:nvPicPr>
              <p:cNvPr id="24" name="Picture 23">
                <a:extLst>
                  <a:ext uri="{FF2B5EF4-FFF2-40B4-BE49-F238E27FC236}">
                    <a16:creationId xmlns:a16="http://schemas.microsoft.com/office/drawing/2014/main" id="{11DCE340-DB65-E05D-797C-ED484B104E70}"/>
                  </a:ext>
                </a:extLst>
              </p:cNvPr>
              <p:cNvPicPr>
                <a:picLocks noChangeAspect="1"/>
              </p:cNvPicPr>
              <p:nvPr/>
            </p:nvPicPr>
            <p:blipFill rotWithShape="1">
              <a:blip r:embed="rId6"/>
              <a:srcRect l="17907" t="37555" r="47860" b="20667"/>
              <a:stretch/>
            </p:blipFill>
            <p:spPr>
              <a:xfrm>
                <a:off x="621376" y="3126096"/>
                <a:ext cx="3343642" cy="2452735"/>
              </a:xfrm>
              <a:prstGeom prst="rect">
                <a:avLst/>
              </a:prstGeom>
            </p:spPr>
          </p:pic>
          <p:sp>
            <p:nvSpPr>
              <p:cNvPr id="25" name="Rectangle: Rounded Corners 24">
                <a:extLst>
                  <a:ext uri="{FF2B5EF4-FFF2-40B4-BE49-F238E27FC236}">
                    <a16:creationId xmlns:a16="http://schemas.microsoft.com/office/drawing/2014/main" id="{70FBB2C6-528B-FED2-1147-C9B42FC275CE}"/>
                  </a:ext>
                </a:extLst>
              </p:cNvPr>
              <p:cNvSpPr/>
              <p:nvPr/>
            </p:nvSpPr>
            <p:spPr>
              <a:xfrm>
                <a:off x="621376" y="2723820"/>
                <a:ext cx="3343643" cy="292301"/>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Our most profitable Category is ‘Bikes’</a:t>
                </a:r>
              </a:p>
            </p:txBody>
          </p:sp>
        </p:grpSp>
      </p:grpSp>
      <p:sp>
        <p:nvSpPr>
          <p:cNvPr id="6" name="Rectangle 5">
            <a:extLst>
              <a:ext uri="{FF2B5EF4-FFF2-40B4-BE49-F238E27FC236}">
                <a16:creationId xmlns:a16="http://schemas.microsoft.com/office/drawing/2014/main" id="{09065956-534B-A28F-81A5-AAE031449CC1}"/>
              </a:ext>
            </a:extLst>
          </p:cNvPr>
          <p:cNvSpPr/>
          <p:nvPr/>
        </p:nvSpPr>
        <p:spPr>
          <a:xfrm>
            <a:off x="9591675" y="2453155"/>
            <a:ext cx="619126" cy="2067612"/>
          </a:xfrm>
          <a:prstGeom prst="rect">
            <a:avLst/>
          </a:prstGeom>
          <a:noFill/>
          <a:ln w="76200">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4A8E5C6-E5E3-B301-DACA-DF0ED79B79BE}"/>
              </a:ext>
            </a:extLst>
          </p:cNvPr>
          <p:cNvSpPr/>
          <p:nvPr/>
        </p:nvSpPr>
        <p:spPr>
          <a:xfrm>
            <a:off x="4836168" y="2951480"/>
            <a:ext cx="2221330" cy="129008"/>
          </a:xfrm>
          <a:prstGeom prst="rect">
            <a:avLst/>
          </a:prstGeom>
          <a:solidFill>
            <a:srgbClr val="C4769D">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45BBAD4-649A-2417-E3D3-F21196AC267C}"/>
              </a:ext>
            </a:extLst>
          </p:cNvPr>
          <p:cNvSpPr/>
          <p:nvPr/>
        </p:nvSpPr>
        <p:spPr>
          <a:xfrm>
            <a:off x="7524598" y="2810152"/>
            <a:ext cx="4078229" cy="137720"/>
          </a:xfrm>
          <a:prstGeom prst="rect">
            <a:avLst/>
          </a:prstGeom>
          <a:solidFill>
            <a:srgbClr val="C4769D">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54BF05-D9D0-8DFB-5AB3-4F36ED186790}"/>
              </a:ext>
            </a:extLst>
          </p:cNvPr>
          <p:cNvSpPr/>
          <p:nvPr/>
        </p:nvSpPr>
        <p:spPr>
          <a:xfrm>
            <a:off x="6283770" y="2471879"/>
            <a:ext cx="773728" cy="333306"/>
          </a:xfrm>
          <a:prstGeom prst="rect">
            <a:avLst/>
          </a:prstGeom>
          <a:solidFill>
            <a:srgbClr val="C4769D">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584E223-4DB0-E2E5-F5AE-31B86082C8B6}"/>
              </a:ext>
            </a:extLst>
          </p:cNvPr>
          <p:cNvSpPr/>
          <p:nvPr/>
        </p:nvSpPr>
        <p:spPr>
          <a:xfrm>
            <a:off x="10844381" y="2456830"/>
            <a:ext cx="773728" cy="333306"/>
          </a:xfrm>
          <a:prstGeom prst="rect">
            <a:avLst/>
          </a:prstGeom>
          <a:solidFill>
            <a:srgbClr val="C4769D">
              <a:alpha val="3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6053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6"/>
                                        </p:tgtEl>
                                        <p:attrNameLst>
                                          <p:attrName>style.visibility</p:attrName>
                                        </p:attrNameLst>
                                      </p:cBhvr>
                                      <p:to>
                                        <p:strVal val="visible"/>
                                      </p:to>
                                    </p:set>
                                    <p:anim calcmode="lin" valueType="num">
                                      <p:cBhvr additive="base">
                                        <p:cTn id="7" dur="500" fill="hold"/>
                                        <p:tgtEl>
                                          <p:spTgt spid="106"/>
                                        </p:tgtEl>
                                        <p:attrNameLst>
                                          <p:attrName>ppt_x</p:attrName>
                                        </p:attrNameLst>
                                      </p:cBhvr>
                                      <p:tavLst>
                                        <p:tav tm="0">
                                          <p:val>
                                            <p:strVal val="#ppt_x"/>
                                          </p:val>
                                        </p:tav>
                                        <p:tav tm="100000">
                                          <p:val>
                                            <p:strVal val="#ppt_x"/>
                                          </p:val>
                                        </p:tav>
                                      </p:tavLst>
                                    </p:anim>
                                    <p:anim calcmode="lin" valueType="num">
                                      <p:cBhvr additive="base">
                                        <p:cTn id="8" dur="500" fill="hold"/>
                                        <p:tgtEl>
                                          <p:spTgt spid="106"/>
                                        </p:tgtEl>
                                        <p:attrNameLst>
                                          <p:attrName>ppt_y</p:attrName>
                                        </p:attrNameLst>
                                      </p:cBhvr>
                                      <p:tavLst>
                                        <p:tav tm="0">
                                          <p:val>
                                            <p:strVal val="1+#ppt_h/2"/>
                                          </p:val>
                                        </p:tav>
                                        <p:tav tm="100000">
                                          <p:val>
                                            <p:strVal val="#ppt_y"/>
                                          </p:val>
                                        </p:tav>
                                      </p:tavLst>
                                    </p:anim>
                                  </p:childTnLst>
                                </p:cTn>
                              </p:par>
                              <p:par>
                                <p:cTn id="9" presetID="21" presetClass="entr" presetSubtype="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1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left)">
                                      <p:cBhvr>
                                        <p:cTn id="16" dur="500"/>
                                        <p:tgtEl>
                                          <p:spTgt spid="9"/>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6" grpId="0" animBg="1"/>
      <p:bldP spid="8" grpId="0" animBg="1"/>
      <p:bldP spid="9" grpId="0" animBg="1"/>
      <p:bldP spid="11"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512606"/>
            <a:ext cx="11033209" cy="648126"/>
          </a:xfrm>
        </p:spPr>
        <p:txBody>
          <a:bodyPr/>
          <a:lstStyle/>
          <a:p>
            <a:r>
              <a:rPr lang="en-US" b="1" dirty="0">
                <a:solidFill>
                  <a:srgbClr val="074650"/>
                </a:solidFill>
              </a:rPr>
              <a:t>Despite high sales numbers, our profits are very low. </a:t>
            </a:r>
            <a:br>
              <a:rPr lang="en-US" b="1" dirty="0">
                <a:solidFill>
                  <a:srgbClr val="074650"/>
                </a:solidFill>
              </a:rPr>
            </a:br>
            <a:r>
              <a:rPr lang="en-US" b="1" dirty="0">
                <a:solidFill>
                  <a:srgbClr val="074650"/>
                </a:solidFill>
              </a:rPr>
              <a:t>Let´s further improve Standard Costs and Sales Efforts of most profitable products.</a:t>
            </a:r>
          </a:p>
        </p:txBody>
      </p:sp>
      <p:sp>
        <p:nvSpPr>
          <p:cNvPr id="5" name="Date Placeholder 4">
            <a:extLst>
              <a:ext uri="{FF2B5EF4-FFF2-40B4-BE49-F238E27FC236}">
                <a16:creationId xmlns:a16="http://schemas.microsoft.com/office/drawing/2014/main" id="{CD4DF53B-08C4-4067-AA40-077BBB22C5E6}"/>
              </a:ext>
            </a:extLst>
          </p:cNvPr>
          <p:cNvSpPr>
            <a:spLocks noGrp="1"/>
          </p:cNvSpPr>
          <p:nvPr>
            <p:ph type="dt" sz="half" idx="2"/>
          </p:nvPr>
        </p:nvSpPr>
        <p:spPr/>
        <p:txBody>
          <a:bodyPr/>
          <a:lstStyle/>
          <a:p>
            <a:fld id="{B22CE7B2-AF91-431C-830E-F398DE901D82}" type="datetime1">
              <a:rPr lang="en-US" smtClean="0">
                <a:latin typeface="Segoe UI" panose="020B0502040204020203" pitchFamily="34" charset="0"/>
                <a:cs typeface="Segoe UI" panose="020B0502040204020203" pitchFamily="34" charset="0"/>
              </a:rPr>
              <a:pPr/>
              <a:t>5/13/2024</a:t>
            </a:fld>
            <a:endParaRPr lang="en-US"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1926489" cy="338554"/>
          </a:xfrm>
          <a:prstGeom prst="rect">
            <a:avLst/>
          </a:prstGeom>
          <a:noFill/>
        </p:spPr>
        <p:txBody>
          <a:bodyPr wrap="none" rtlCol="0">
            <a:spAutoFit/>
          </a:bodyPr>
          <a:lstStyle/>
          <a:p>
            <a:r>
              <a:rPr lang="de-DE" altLang="zh-TW" sz="1600" dirty="0"/>
              <a:t>Executive Summary</a:t>
            </a:r>
            <a:endParaRPr lang="en-US" sz="1600" dirty="0"/>
          </a:p>
        </p:txBody>
      </p:sp>
      <p:sp>
        <p:nvSpPr>
          <p:cNvPr id="101" name="Rectangle: Rounded Corners 100">
            <a:extLst>
              <a:ext uri="{FF2B5EF4-FFF2-40B4-BE49-F238E27FC236}">
                <a16:creationId xmlns:a16="http://schemas.microsoft.com/office/drawing/2014/main" id="{37AAF91E-8CA2-6199-528F-2A844AD453A2}"/>
              </a:ext>
            </a:extLst>
          </p:cNvPr>
          <p:cNvSpPr/>
          <p:nvPr/>
        </p:nvSpPr>
        <p:spPr>
          <a:xfrm>
            <a:off x="4687908" y="4910692"/>
            <a:ext cx="5047403"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rgbClr val="074650"/>
                </a:solidFill>
                <a:latin typeface="+mj-lt"/>
                <a:ea typeface="+mj-ea"/>
                <a:cs typeface="+mj-cs"/>
              </a:rPr>
              <a:t>To improve profits, it is recommended to….</a:t>
            </a:r>
          </a:p>
        </p:txBody>
      </p:sp>
      <p:grpSp>
        <p:nvGrpSpPr>
          <p:cNvPr id="111" name="Group 110">
            <a:extLst>
              <a:ext uri="{FF2B5EF4-FFF2-40B4-BE49-F238E27FC236}">
                <a16:creationId xmlns:a16="http://schemas.microsoft.com/office/drawing/2014/main" id="{A43CA933-53E7-1D83-516A-2D459D2328DC}"/>
              </a:ext>
            </a:extLst>
          </p:cNvPr>
          <p:cNvGrpSpPr/>
          <p:nvPr/>
        </p:nvGrpSpPr>
        <p:grpSpPr>
          <a:xfrm>
            <a:off x="4681753" y="5321130"/>
            <a:ext cx="6956523" cy="410803"/>
            <a:chOff x="4681753" y="5238130"/>
            <a:chExt cx="6956523" cy="410803"/>
          </a:xfrm>
        </p:grpSpPr>
        <p:sp>
          <p:nvSpPr>
            <p:cNvPr id="102" name="Rectangle: Rounded Corners 101">
              <a:extLst>
                <a:ext uri="{FF2B5EF4-FFF2-40B4-BE49-F238E27FC236}">
                  <a16:creationId xmlns:a16="http://schemas.microsoft.com/office/drawing/2014/main" id="{328DB794-0E77-7E7A-02C9-948B3C102037}"/>
                </a:ext>
              </a:extLst>
            </p:cNvPr>
            <p:cNvSpPr/>
            <p:nvPr/>
          </p:nvSpPr>
          <p:spPr>
            <a:xfrm>
              <a:off x="4681753" y="523813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1</a:t>
              </a:r>
            </a:p>
          </p:txBody>
        </p:sp>
        <p:sp>
          <p:nvSpPr>
            <p:cNvPr id="103" name="Rectangle: Rounded Corners 102">
              <a:extLst>
                <a:ext uri="{FF2B5EF4-FFF2-40B4-BE49-F238E27FC236}">
                  <a16:creationId xmlns:a16="http://schemas.microsoft.com/office/drawing/2014/main" id="{B440761E-D9FC-15F4-CE57-F8FC3E64B32E}"/>
                </a:ext>
              </a:extLst>
            </p:cNvPr>
            <p:cNvSpPr/>
            <p:nvPr/>
          </p:nvSpPr>
          <p:spPr>
            <a:xfrm>
              <a:off x="5051179" y="5238130"/>
              <a:ext cx="658709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dirty="0">
                  <a:solidFill>
                    <a:srgbClr val="074650"/>
                  </a:solidFill>
                  <a:latin typeface="+mj-lt"/>
                  <a:ea typeface="+mj-ea"/>
                  <a:cs typeface="+mj-cs"/>
                </a:rPr>
                <a:t>Focus sales efforts on selling our most profitable products at our List Price</a:t>
              </a:r>
            </a:p>
          </p:txBody>
        </p:sp>
      </p:grpSp>
      <p:grpSp>
        <p:nvGrpSpPr>
          <p:cNvPr id="110" name="Group 109">
            <a:extLst>
              <a:ext uri="{FF2B5EF4-FFF2-40B4-BE49-F238E27FC236}">
                <a16:creationId xmlns:a16="http://schemas.microsoft.com/office/drawing/2014/main" id="{3F8DB331-E9E8-C861-0F95-D5602F04C71E}"/>
              </a:ext>
            </a:extLst>
          </p:cNvPr>
          <p:cNvGrpSpPr/>
          <p:nvPr/>
        </p:nvGrpSpPr>
        <p:grpSpPr>
          <a:xfrm>
            <a:off x="4681753" y="5727895"/>
            <a:ext cx="6962679" cy="410803"/>
            <a:chOff x="4681753" y="5644895"/>
            <a:chExt cx="6962679" cy="410803"/>
          </a:xfrm>
        </p:grpSpPr>
        <p:sp>
          <p:nvSpPr>
            <p:cNvPr id="104" name="Rectangle: Rounded Corners 103">
              <a:extLst>
                <a:ext uri="{FF2B5EF4-FFF2-40B4-BE49-F238E27FC236}">
                  <a16:creationId xmlns:a16="http://schemas.microsoft.com/office/drawing/2014/main" id="{428E5738-7D6B-00DC-5E42-EEA76DF044B3}"/>
                </a:ext>
              </a:extLst>
            </p:cNvPr>
            <p:cNvSpPr/>
            <p:nvPr/>
          </p:nvSpPr>
          <p:spPr>
            <a:xfrm>
              <a:off x="4681753" y="5644895"/>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2</a:t>
              </a:r>
            </a:p>
          </p:txBody>
        </p:sp>
        <p:sp>
          <p:nvSpPr>
            <p:cNvPr id="106" name="Rectangle: Rounded Corners 105">
              <a:extLst>
                <a:ext uri="{FF2B5EF4-FFF2-40B4-BE49-F238E27FC236}">
                  <a16:creationId xmlns:a16="http://schemas.microsoft.com/office/drawing/2014/main" id="{9FFD4333-64E9-99FE-221D-16CE48BD6DC5}"/>
                </a:ext>
              </a:extLst>
            </p:cNvPr>
            <p:cNvSpPr/>
            <p:nvPr/>
          </p:nvSpPr>
          <p:spPr>
            <a:xfrm>
              <a:off x="5057335" y="5644895"/>
              <a:ext cx="658709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dirty="0">
                  <a:solidFill>
                    <a:srgbClr val="074650"/>
                  </a:solidFill>
                  <a:latin typeface="+mj-lt"/>
                  <a:ea typeface="+mj-ea"/>
                  <a:cs typeface="+mj-cs"/>
                </a:rPr>
                <a:t>Decrease Standard Costs of Top 10 Products and re-evaluate a relaunch of discontinued bikes (e.g. Road-150) </a:t>
              </a:r>
            </a:p>
          </p:txBody>
        </p:sp>
      </p:grpSp>
      <p:sp>
        <p:nvSpPr>
          <p:cNvPr id="105" name="Rectangle: Rounded Corners 104">
            <a:extLst>
              <a:ext uri="{FF2B5EF4-FFF2-40B4-BE49-F238E27FC236}">
                <a16:creationId xmlns:a16="http://schemas.microsoft.com/office/drawing/2014/main" id="{AE9A1A75-8680-B67C-6912-E52B34CE05CB}"/>
              </a:ext>
            </a:extLst>
          </p:cNvPr>
          <p:cNvSpPr/>
          <p:nvPr/>
        </p:nvSpPr>
        <p:spPr>
          <a:xfrm>
            <a:off x="4681753" y="613466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3</a:t>
            </a:r>
          </a:p>
        </p:txBody>
      </p:sp>
      <p:sp>
        <p:nvSpPr>
          <p:cNvPr id="107" name="Rectangle: Rounded Corners 106">
            <a:extLst>
              <a:ext uri="{FF2B5EF4-FFF2-40B4-BE49-F238E27FC236}">
                <a16:creationId xmlns:a16="http://schemas.microsoft.com/office/drawing/2014/main" id="{7E18E8E2-890D-7119-F8D4-44A238B2FEE6}"/>
              </a:ext>
            </a:extLst>
          </p:cNvPr>
          <p:cNvSpPr/>
          <p:nvPr/>
        </p:nvSpPr>
        <p:spPr>
          <a:xfrm>
            <a:off x="5063490" y="6134660"/>
            <a:ext cx="658709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dirty="0">
                <a:solidFill>
                  <a:srgbClr val="074650"/>
                </a:solidFill>
                <a:latin typeface="+mj-lt"/>
                <a:ea typeface="+mj-ea"/>
                <a:cs typeface="+mj-cs"/>
              </a:rPr>
              <a:t>Consider eliminating low-performing categories ‘Clothing’ and ‘Accessories’ to slim down costs</a:t>
            </a:r>
          </a:p>
        </p:txBody>
      </p:sp>
      <p:grpSp>
        <p:nvGrpSpPr>
          <p:cNvPr id="3" name="Group 2">
            <a:extLst>
              <a:ext uri="{FF2B5EF4-FFF2-40B4-BE49-F238E27FC236}">
                <a16:creationId xmlns:a16="http://schemas.microsoft.com/office/drawing/2014/main" id="{B056D4BD-9156-E7D6-614E-3AD22FD30943}"/>
              </a:ext>
            </a:extLst>
          </p:cNvPr>
          <p:cNvGrpSpPr/>
          <p:nvPr/>
        </p:nvGrpSpPr>
        <p:grpSpPr>
          <a:xfrm>
            <a:off x="4752339" y="1688190"/>
            <a:ext cx="6868812" cy="3100736"/>
            <a:chOff x="4752339" y="1688190"/>
            <a:chExt cx="6868812" cy="3100736"/>
          </a:xfrm>
        </p:grpSpPr>
        <p:sp>
          <p:nvSpPr>
            <p:cNvPr id="72" name="Rectangle: Rounded Corners 71">
              <a:extLst>
                <a:ext uri="{FF2B5EF4-FFF2-40B4-BE49-F238E27FC236}">
                  <a16:creationId xmlns:a16="http://schemas.microsoft.com/office/drawing/2014/main" id="{FE59C4C2-18B0-685A-5BA8-68130C8D00A0}"/>
                </a:ext>
              </a:extLst>
            </p:cNvPr>
            <p:cNvSpPr/>
            <p:nvPr/>
          </p:nvSpPr>
          <p:spPr>
            <a:xfrm>
              <a:off x="4815213" y="1688190"/>
              <a:ext cx="2282576"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Theoretically, our most profitable products are:</a:t>
              </a:r>
            </a:p>
          </p:txBody>
        </p:sp>
        <p:sp>
          <p:nvSpPr>
            <p:cNvPr id="80" name="Rectangle: Rounded Corners 79">
              <a:extLst>
                <a:ext uri="{FF2B5EF4-FFF2-40B4-BE49-F238E27FC236}">
                  <a16:creationId xmlns:a16="http://schemas.microsoft.com/office/drawing/2014/main" id="{71356FBE-0AD4-0C72-C062-5FD1DEDD3F16}"/>
                </a:ext>
              </a:extLst>
            </p:cNvPr>
            <p:cNvSpPr/>
            <p:nvPr/>
          </p:nvSpPr>
          <p:spPr>
            <a:xfrm>
              <a:off x="7494885" y="1688190"/>
              <a:ext cx="4121009"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However, we often don’t sell with our List Price. </a:t>
              </a:r>
            </a:p>
            <a:p>
              <a:pPr algn="ctr"/>
              <a:r>
                <a:rPr lang="en-US" sz="1300" dirty="0">
                  <a:solidFill>
                    <a:schemeClr val="bg1"/>
                  </a:solidFill>
                </a:rPr>
                <a:t>Our actual most profitable products are:</a:t>
              </a:r>
            </a:p>
          </p:txBody>
        </p:sp>
        <p:sp>
          <p:nvSpPr>
            <p:cNvPr id="97" name="Rectangle: Rounded Corners 96">
              <a:extLst>
                <a:ext uri="{FF2B5EF4-FFF2-40B4-BE49-F238E27FC236}">
                  <a16:creationId xmlns:a16="http://schemas.microsoft.com/office/drawing/2014/main" id="{45B7F0D7-CC57-9C48-EC77-BBD07465E37D}"/>
                </a:ext>
              </a:extLst>
            </p:cNvPr>
            <p:cNvSpPr/>
            <p:nvPr/>
          </p:nvSpPr>
          <p:spPr>
            <a:xfrm>
              <a:off x="4752340" y="2290200"/>
              <a:ext cx="2049779"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List Price</a:t>
              </a:r>
            </a:p>
          </p:txBody>
        </p:sp>
        <p:sp>
          <p:nvSpPr>
            <p:cNvPr id="98" name="Rectangle: Rounded Corners 97">
              <a:extLst>
                <a:ext uri="{FF2B5EF4-FFF2-40B4-BE49-F238E27FC236}">
                  <a16:creationId xmlns:a16="http://schemas.microsoft.com/office/drawing/2014/main" id="{BD32810D-F8A4-677E-164C-6B4C687538DB}"/>
                </a:ext>
              </a:extLst>
            </p:cNvPr>
            <p:cNvSpPr/>
            <p:nvPr/>
          </p:nvSpPr>
          <p:spPr>
            <a:xfrm>
              <a:off x="7446772" y="2290200"/>
              <a:ext cx="2794508"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actual Selling Price</a:t>
              </a:r>
            </a:p>
          </p:txBody>
        </p:sp>
        <p:sp>
          <p:nvSpPr>
            <p:cNvPr id="108" name="Rectangle: Rounded Corners 107">
              <a:extLst>
                <a:ext uri="{FF2B5EF4-FFF2-40B4-BE49-F238E27FC236}">
                  <a16:creationId xmlns:a16="http://schemas.microsoft.com/office/drawing/2014/main" id="{CB892F8D-A44B-D6E5-6CBE-07C999C2D3B3}"/>
                </a:ext>
              </a:extLst>
            </p:cNvPr>
            <p:cNvSpPr/>
            <p:nvPr/>
          </p:nvSpPr>
          <p:spPr>
            <a:xfrm>
              <a:off x="4752339" y="4504660"/>
              <a:ext cx="6863555" cy="284266"/>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550" b="1" dirty="0">
                  <a:solidFill>
                    <a:schemeClr val="bg1">
                      <a:lumMod val="50000"/>
                    </a:schemeClr>
                  </a:solidFill>
                  <a:latin typeface="Segoe UI" panose="020B0502040204020203" pitchFamily="34" charset="0"/>
                  <a:cs typeface="Segoe UI" panose="020B0502040204020203" pitchFamily="34" charset="0"/>
                </a:rPr>
                <a:t>*</a:t>
              </a:r>
              <a:r>
                <a:rPr lang="en-GB" sz="550" dirty="0">
                  <a:solidFill>
                    <a:schemeClr val="bg1">
                      <a:lumMod val="50000"/>
                    </a:schemeClr>
                  </a:solidFill>
                  <a:latin typeface="Segoe UI" panose="020B0502040204020203" pitchFamily="34" charset="0"/>
                  <a:cs typeface="Segoe UI" panose="020B0502040204020203" pitchFamily="34" charset="0"/>
                </a:rPr>
                <a:t> The products 'Road-250' and 'HL Mountain Frame' appear twice in the table because:  'Road-250' in the colour red has been discontinued but is still produced in black. The HL Mountain Frame has been discontinued in the sizes 44 and 48 but is continued for other sizes. Consequently, the discontinued versions represent a separate entry in the table. </a:t>
              </a:r>
            </a:p>
            <a:p>
              <a:endParaRPr lang="en-GB" sz="100" dirty="0">
                <a:solidFill>
                  <a:schemeClr val="bg1">
                    <a:lumMod val="50000"/>
                  </a:schemeClr>
                </a:solidFill>
                <a:latin typeface="Segoe UI" panose="020B0502040204020203" pitchFamily="34" charset="0"/>
                <a:cs typeface="Segoe UI" panose="020B0502040204020203" pitchFamily="34" charset="0"/>
              </a:endParaRPr>
            </a:p>
            <a:p>
              <a:r>
                <a:rPr lang="en-GB" sz="550" b="1" dirty="0">
                  <a:solidFill>
                    <a:schemeClr val="bg1">
                      <a:lumMod val="50000"/>
                    </a:schemeClr>
                  </a:solidFill>
                  <a:latin typeface="Segoe UI" panose="020B0502040204020203" pitchFamily="34" charset="0"/>
                  <a:cs typeface="Segoe UI" panose="020B0502040204020203" pitchFamily="34" charset="0"/>
                </a:rPr>
                <a:t>** </a:t>
              </a:r>
              <a:r>
                <a:rPr lang="en-GB" sz="550" dirty="0">
                  <a:solidFill>
                    <a:schemeClr val="bg1">
                      <a:lumMod val="50000"/>
                    </a:schemeClr>
                  </a:solidFill>
                  <a:latin typeface="Segoe UI" panose="020B0502040204020203" pitchFamily="34" charset="0"/>
                  <a:cs typeface="Segoe UI" panose="020B0502040204020203" pitchFamily="34" charset="0"/>
                </a:rPr>
                <a:t>Different sizes or colours of the products have </a:t>
              </a:r>
              <a:r>
                <a:rPr lang="en-GB" sz="550" u="sng" dirty="0">
                  <a:solidFill>
                    <a:schemeClr val="bg1">
                      <a:lumMod val="50000"/>
                    </a:schemeClr>
                  </a:solidFill>
                  <a:latin typeface="Segoe UI" panose="020B0502040204020203" pitchFamily="34" charset="0"/>
                  <a:cs typeface="Segoe UI" panose="020B0502040204020203" pitchFamily="34" charset="0"/>
                </a:rPr>
                <a:t>slightly</a:t>
              </a:r>
              <a:r>
                <a:rPr lang="en-GB" sz="550" dirty="0">
                  <a:solidFill>
                    <a:schemeClr val="bg1">
                      <a:lumMod val="50000"/>
                    </a:schemeClr>
                  </a:solidFill>
                  <a:latin typeface="Segoe UI" panose="020B0502040204020203" pitchFamily="34" charset="0"/>
                  <a:cs typeface="Segoe UI" panose="020B0502040204020203" pitchFamily="34" charset="0"/>
                </a:rPr>
                <a:t> different prices and costs. Therefore, the average profit margin per product is shown in the table. </a:t>
              </a:r>
              <a:endParaRPr lang="en-US" sz="550" b="1" dirty="0">
                <a:solidFill>
                  <a:schemeClr val="bg1">
                    <a:lumMod val="50000"/>
                  </a:schemeClr>
                </a:solidFill>
                <a:latin typeface="Segoe UI" panose="020B0502040204020203" pitchFamily="34" charset="0"/>
                <a:cs typeface="Segoe UI" panose="020B0502040204020203" pitchFamily="34" charset="0"/>
              </a:endParaRPr>
            </a:p>
          </p:txBody>
        </p:sp>
        <p:grpSp>
          <p:nvGrpSpPr>
            <p:cNvPr id="128" name="Group 127">
              <a:extLst>
                <a:ext uri="{FF2B5EF4-FFF2-40B4-BE49-F238E27FC236}">
                  <a16:creationId xmlns:a16="http://schemas.microsoft.com/office/drawing/2014/main" id="{F9931884-C0E1-A799-10E8-A25AF7A076B6}"/>
                </a:ext>
              </a:extLst>
            </p:cNvPr>
            <p:cNvGrpSpPr/>
            <p:nvPr/>
          </p:nvGrpSpPr>
          <p:grpSpPr>
            <a:xfrm>
              <a:off x="4815213" y="2516217"/>
              <a:ext cx="2282576" cy="1940746"/>
              <a:chOff x="4815213" y="2516217"/>
              <a:chExt cx="2282576" cy="1940746"/>
            </a:xfrm>
          </p:grpSpPr>
          <p:grpSp>
            <p:nvGrpSpPr>
              <p:cNvPr id="90" name="Group 89">
                <a:extLst>
                  <a:ext uri="{FF2B5EF4-FFF2-40B4-BE49-F238E27FC236}">
                    <a16:creationId xmlns:a16="http://schemas.microsoft.com/office/drawing/2014/main" id="{E8A47C4B-FA1B-D088-FC2B-D05F44782E75}"/>
                  </a:ext>
                </a:extLst>
              </p:cNvPr>
              <p:cNvGrpSpPr/>
              <p:nvPr/>
            </p:nvGrpSpPr>
            <p:grpSpPr>
              <a:xfrm>
                <a:off x="4815213" y="2516217"/>
                <a:ext cx="2282576" cy="1940746"/>
                <a:chOff x="4498933" y="2322787"/>
                <a:chExt cx="2282576" cy="1940746"/>
              </a:xfrm>
            </p:grpSpPr>
            <p:pic>
              <p:nvPicPr>
                <p:cNvPr id="78" name="Picture 77">
                  <a:extLst>
                    <a:ext uri="{FF2B5EF4-FFF2-40B4-BE49-F238E27FC236}">
                      <a16:creationId xmlns:a16="http://schemas.microsoft.com/office/drawing/2014/main" id="{20048AAE-DACE-21AA-FB4C-A7045ED00A14}"/>
                    </a:ext>
                  </a:extLst>
                </p:cNvPr>
                <p:cNvPicPr>
                  <a:picLocks noChangeAspect="1"/>
                </p:cNvPicPr>
                <p:nvPr/>
              </p:nvPicPr>
              <p:blipFill rotWithShape="1">
                <a:blip r:embed="rId3"/>
                <a:srcRect l="34062" t="26222" r="32648" b="18840"/>
                <a:stretch/>
              </p:blipFill>
              <p:spPr>
                <a:xfrm>
                  <a:off x="4498933" y="2322787"/>
                  <a:ext cx="2088558" cy="1938741"/>
                </a:xfrm>
                <a:prstGeom prst="rect">
                  <a:avLst/>
                </a:prstGeom>
              </p:spPr>
            </p:pic>
            <p:pic>
              <p:nvPicPr>
                <p:cNvPr id="89" name="Picture 88">
                  <a:extLst>
                    <a:ext uri="{FF2B5EF4-FFF2-40B4-BE49-F238E27FC236}">
                      <a16:creationId xmlns:a16="http://schemas.microsoft.com/office/drawing/2014/main" id="{DA48D34D-8CA2-BC61-60B5-79298041BABA}"/>
                    </a:ext>
                  </a:extLst>
                </p:cNvPr>
                <p:cNvPicPr>
                  <a:picLocks noChangeAspect="1"/>
                </p:cNvPicPr>
                <p:nvPr/>
              </p:nvPicPr>
              <p:blipFill rotWithShape="1">
                <a:blip r:embed="rId3"/>
                <a:srcRect l="66921" t="34156" r="21438" b="18822"/>
                <a:stretch/>
              </p:blipFill>
              <p:spPr>
                <a:xfrm>
                  <a:off x="6051217" y="2604150"/>
                  <a:ext cx="730292" cy="1659383"/>
                </a:xfrm>
                <a:prstGeom prst="rect">
                  <a:avLst/>
                </a:prstGeom>
              </p:spPr>
            </p:pic>
          </p:grpSp>
          <p:cxnSp>
            <p:nvCxnSpPr>
              <p:cNvPr id="113" name="Straight Connector 112">
                <a:extLst>
                  <a:ext uri="{FF2B5EF4-FFF2-40B4-BE49-F238E27FC236}">
                    <a16:creationId xmlns:a16="http://schemas.microsoft.com/office/drawing/2014/main" id="{6BF5B99C-704B-A374-C66B-5BCD4223A5D7}"/>
                  </a:ext>
                </a:extLst>
              </p:cNvPr>
              <p:cNvCxnSpPr>
                <a:cxnSpLocks/>
              </p:cNvCxnSpPr>
              <p:nvPr/>
            </p:nvCxnSpPr>
            <p:spPr>
              <a:xfrm>
                <a:off x="4836695" y="2817395"/>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15" name="Straight Connector 114">
                <a:extLst>
                  <a:ext uri="{FF2B5EF4-FFF2-40B4-BE49-F238E27FC236}">
                    <a16:creationId xmlns:a16="http://schemas.microsoft.com/office/drawing/2014/main" id="{0F7B94B0-C3D7-196F-1399-D7AAA02D3528}"/>
                  </a:ext>
                </a:extLst>
              </p:cNvPr>
              <p:cNvCxnSpPr>
                <a:cxnSpLocks/>
              </p:cNvCxnSpPr>
              <p:nvPr/>
            </p:nvCxnSpPr>
            <p:spPr>
              <a:xfrm>
                <a:off x="4836168" y="4435974"/>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nvGrpSpPr>
            <p:cNvPr id="127" name="Group 126">
              <a:extLst>
                <a:ext uri="{FF2B5EF4-FFF2-40B4-BE49-F238E27FC236}">
                  <a16:creationId xmlns:a16="http://schemas.microsoft.com/office/drawing/2014/main" id="{B7E6EF6A-DC56-139C-46C4-AE1D028309F2}"/>
                </a:ext>
              </a:extLst>
            </p:cNvPr>
            <p:cNvGrpSpPr/>
            <p:nvPr/>
          </p:nvGrpSpPr>
          <p:grpSpPr>
            <a:xfrm>
              <a:off x="7494885" y="2535352"/>
              <a:ext cx="4126266" cy="1912553"/>
              <a:chOff x="7494885" y="2535352"/>
              <a:chExt cx="4126266" cy="1912553"/>
            </a:xfrm>
          </p:grpSpPr>
          <p:grpSp>
            <p:nvGrpSpPr>
              <p:cNvPr id="96" name="Group 95">
                <a:extLst>
                  <a:ext uri="{FF2B5EF4-FFF2-40B4-BE49-F238E27FC236}">
                    <a16:creationId xmlns:a16="http://schemas.microsoft.com/office/drawing/2014/main" id="{E305A757-BFBA-1989-12A4-C521B7423187}"/>
                  </a:ext>
                </a:extLst>
              </p:cNvPr>
              <p:cNvGrpSpPr/>
              <p:nvPr/>
            </p:nvGrpSpPr>
            <p:grpSpPr>
              <a:xfrm>
                <a:off x="7494885" y="2535352"/>
                <a:ext cx="4126266" cy="1912553"/>
                <a:chOff x="7176731" y="2341922"/>
                <a:chExt cx="4126266" cy="1912553"/>
              </a:xfrm>
            </p:grpSpPr>
            <p:pic>
              <p:nvPicPr>
                <p:cNvPr id="82" name="Picture 81">
                  <a:extLst>
                    <a:ext uri="{FF2B5EF4-FFF2-40B4-BE49-F238E27FC236}">
                      <a16:creationId xmlns:a16="http://schemas.microsoft.com/office/drawing/2014/main" id="{253C7D93-BA00-37A4-E809-FB2B1C55133F}"/>
                    </a:ext>
                  </a:extLst>
                </p:cNvPr>
                <p:cNvPicPr>
                  <a:picLocks noChangeAspect="1"/>
                </p:cNvPicPr>
                <p:nvPr/>
              </p:nvPicPr>
              <p:blipFill rotWithShape="1">
                <a:blip r:embed="rId4"/>
                <a:srcRect l="17937" t="36790" r="45871" b="27016"/>
                <a:stretch/>
              </p:blipFill>
              <p:spPr>
                <a:xfrm>
                  <a:off x="7176731" y="2341922"/>
                  <a:ext cx="3399790" cy="1912553"/>
                </a:xfrm>
                <a:prstGeom prst="rect">
                  <a:avLst/>
                </a:prstGeom>
              </p:spPr>
            </p:pic>
            <p:pic>
              <p:nvPicPr>
                <p:cNvPr id="84" name="Picture 83">
                  <a:extLst>
                    <a:ext uri="{FF2B5EF4-FFF2-40B4-BE49-F238E27FC236}">
                      <a16:creationId xmlns:a16="http://schemas.microsoft.com/office/drawing/2014/main" id="{A758AF12-5E21-FA42-F992-20D5C8DBA599}"/>
                    </a:ext>
                  </a:extLst>
                </p:cNvPr>
                <p:cNvPicPr>
                  <a:picLocks noChangeAspect="1"/>
                </p:cNvPicPr>
                <p:nvPr/>
              </p:nvPicPr>
              <p:blipFill rotWithShape="1">
                <a:blip r:embed="rId4"/>
                <a:srcRect l="60702" t="36790" r="32132" b="27016"/>
                <a:stretch/>
              </p:blipFill>
              <p:spPr>
                <a:xfrm>
                  <a:off x="10576521" y="2341922"/>
                  <a:ext cx="673139" cy="1912553"/>
                </a:xfrm>
                <a:prstGeom prst="rect">
                  <a:avLst/>
                </a:prstGeom>
              </p:spPr>
            </p:pic>
            <p:pic>
              <p:nvPicPr>
                <p:cNvPr id="95" name="Picture 94">
                  <a:extLst>
                    <a:ext uri="{FF2B5EF4-FFF2-40B4-BE49-F238E27FC236}">
                      <a16:creationId xmlns:a16="http://schemas.microsoft.com/office/drawing/2014/main" id="{ADCAE1AB-3A68-C4C5-8BC8-5FAD0296506E}"/>
                    </a:ext>
                  </a:extLst>
                </p:cNvPr>
                <p:cNvPicPr>
                  <a:picLocks noChangeAspect="1"/>
                </p:cNvPicPr>
                <p:nvPr/>
              </p:nvPicPr>
              <p:blipFill rotWithShape="1">
                <a:blip r:embed="rId4"/>
                <a:srcRect l="66435" t="41678" r="26091" b="27016"/>
                <a:stretch/>
              </p:blipFill>
              <p:spPr>
                <a:xfrm>
                  <a:off x="10600895" y="2598335"/>
                  <a:ext cx="702102" cy="1654235"/>
                </a:xfrm>
                <a:prstGeom prst="rect">
                  <a:avLst/>
                </a:prstGeom>
              </p:spPr>
            </p:pic>
          </p:grpSp>
          <p:cxnSp>
            <p:nvCxnSpPr>
              <p:cNvPr id="116" name="Straight Connector 115">
                <a:extLst>
                  <a:ext uri="{FF2B5EF4-FFF2-40B4-BE49-F238E27FC236}">
                    <a16:creationId xmlns:a16="http://schemas.microsoft.com/office/drawing/2014/main" id="{FC46A6A3-3F53-84B4-E82A-AB0FB561A329}"/>
                  </a:ext>
                </a:extLst>
              </p:cNvPr>
              <p:cNvCxnSpPr>
                <a:cxnSpLocks/>
              </p:cNvCxnSpPr>
              <p:nvPr/>
            </p:nvCxnSpPr>
            <p:spPr>
              <a:xfrm>
                <a:off x="10161270" y="2805184"/>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18" name="Straight Connector 117">
                <a:extLst>
                  <a:ext uri="{FF2B5EF4-FFF2-40B4-BE49-F238E27FC236}">
                    <a16:creationId xmlns:a16="http://schemas.microsoft.com/office/drawing/2014/main" id="{08970EF6-42A3-0977-74DB-C02F79B99EE4}"/>
                  </a:ext>
                </a:extLst>
              </p:cNvPr>
              <p:cNvCxnSpPr>
                <a:cxnSpLocks/>
              </p:cNvCxnSpPr>
              <p:nvPr/>
            </p:nvCxnSpPr>
            <p:spPr>
              <a:xfrm>
                <a:off x="10161270" y="4424543"/>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21" name="Straight Connector 120">
                <a:extLst>
                  <a:ext uri="{FF2B5EF4-FFF2-40B4-BE49-F238E27FC236}">
                    <a16:creationId xmlns:a16="http://schemas.microsoft.com/office/drawing/2014/main" id="{2587E3B9-3FC4-133B-2443-29D3BE424507}"/>
                  </a:ext>
                </a:extLst>
              </p:cNvPr>
              <p:cNvCxnSpPr>
                <a:cxnSpLocks/>
              </p:cNvCxnSpPr>
              <p:nvPr/>
            </p:nvCxnSpPr>
            <p:spPr>
              <a:xfrm>
                <a:off x="8540115" y="4424543"/>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122" name="Straight Connector 121">
                <a:extLst>
                  <a:ext uri="{FF2B5EF4-FFF2-40B4-BE49-F238E27FC236}">
                    <a16:creationId xmlns:a16="http://schemas.microsoft.com/office/drawing/2014/main" id="{6A4B50AD-453F-FF3C-F258-C8341B1AD1B8}"/>
                  </a:ext>
                </a:extLst>
              </p:cNvPr>
              <p:cNvCxnSpPr>
                <a:cxnSpLocks/>
              </p:cNvCxnSpPr>
              <p:nvPr/>
            </p:nvCxnSpPr>
            <p:spPr>
              <a:xfrm flipV="1">
                <a:off x="7536707" y="4424543"/>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25" name="Straight Connector 124">
                <a:extLst>
                  <a:ext uri="{FF2B5EF4-FFF2-40B4-BE49-F238E27FC236}">
                    <a16:creationId xmlns:a16="http://schemas.microsoft.com/office/drawing/2014/main" id="{2FD22D96-365D-E518-92C3-99A91F67BACD}"/>
                  </a:ext>
                </a:extLst>
              </p:cNvPr>
              <p:cNvCxnSpPr>
                <a:cxnSpLocks/>
              </p:cNvCxnSpPr>
              <p:nvPr/>
            </p:nvCxnSpPr>
            <p:spPr>
              <a:xfrm>
                <a:off x="8540114" y="2805184"/>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126" name="Straight Connector 125">
                <a:extLst>
                  <a:ext uri="{FF2B5EF4-FFF2-40B4-BE49-F238E27FC236}">
                    <a16:creationId xmlns:a16="http://schemas.microsoft.com/office/drawing/2014/main" id="{FECF3844-9FCB-96D5-CE6A-F97EA72D2450}"/>
                  </a:ext>
                </a:extLst>
              </p:cNvPr>
              <p:cNvCxnSpPr>
                <a:cxnSpLocks/>
              </p:cNvCxnSpPr>
              <p:nvPr/>
            </p:nvCxnSpPr>
            <p:spPr>
              <a:xfrm flipV="1">
                <a:off x="7536707" y="2805184"/>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sp>
        <p:nvSpPr>
          <p:cNvPr id="10" name="Rectangle: Rounded Corners 9">
            <a:extLst>
              <a:ext uri="{FF2B5EF4-FFF2-40B4-BE49-F238E27FC236}">
                <a16:creationId xmlns:a16="http://schemas.microsoft.com/office/drawing/2014/main" id="{89DC4DC0-1B5E-3998-C905-6354B10E6FB3}"/>
              </a:ext>
            </a:extLst>
          </p:cNvPr>
          <p:cNvSpPr/>
          <p:nvPr/>
        </p:nvSpPr>
        <p:spPr>
          <a:xfrm>
            <a:off x="507075" y="1590901"/>
            <a:ext cx="3343643" cy="198929"/>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lumMod val="50000"/>
                  </a:schemeClr>
                </a:solidFill>
                <a:latin typeface="Segoe UI" panose="020B0502040204020203" pitchFamily="34" charset="0"/>
                <a:cs typeface="Segoe UI" panose="020B0502040204020203" pitchFamily="34" charset="0"/>
              </a:rPr>
              <a:t>Cumulatively since 2001:</a:t>
            </a:r>
          </a:p>
        </p:txBody>
      </p:sp>
      <p:grpSp>
        <p:nvGrpSpPr>
          <p:cNvPr id="21" name="Group 20">
            <a:extLst>
              <a:ext uri="{FF2B5EF4-FFF2-40B4-BE49-F238E27FC236}">
                <a16:creationId xmlns:a16="http://schemas.microsoft.com/office/drawing/2014/main" id="{DBEF28A3-D7AD-1F10-0242-CA1F4B54287A}"/>
              </a:ext>
            </a:extLst>
          </p:cNvPr>
          <p:cNvGrpSpPr/>
          <p:nvPr/>
        </p:nvGrpSpPr>
        <p:grpSpPr>
          <a:xfrm>
            <a:off x="584800" y="1801438"/>
            <a:ext cx="3437108" cy="4098009"/>
            <a:chOff x="4377446" y="1797814"/>
            <a:chExt cx="3437108" cy="4098009"/>
          </a:xfrm>
        </p:grpSpPr>
        <p:grpSp>
          <p:nvGrpSpPr>
            <p:cNvPr id="22" name="Group 21">
              <a:extLst>
                <a:ext uri="{FF2B5EF4-FFF2-40B4-BE49-F238E27FC236}">
                  <a16:creationId xmlns:a16="http://schemas.microsoft.com/office/drawing/2014/main" id="{99F4A65D-2B9E-5C09-D468-83221079ABFD}"/>
                </a:ext>
              </a:extLst>
            </p:cNvPr>
            <p:cNvGrpSpPr/>
            <p:nvPr/>
          </p:nvGrpSpPr>
          <p:grpSpPr>
            <a:xfrm>
              <a:off x="4377446" y="1797814"/>
              <a:ext cx="3437108" cy="982980"/>
              <a:chOff x="582686" y="1645869"/>
              <a:chExt cx="3437108" cy="982980"/>
            </a:xfrm>
          </p:grpSpPr>
          <p:pic>
            <p:nvPicPr>
              <p:cNvPr id="26" name="Picture 25">
                <a:extLst>
                  <a:ext uri="{FF2B5EF4-FFF2-40B4-BE49-F238E27FC236}">
                    <a16:creationId xmlns:a16="http://schemas.microsoft.com/office/drawing/2014/main" id="{8373B3E1-2855-6F40-2893-473283E30683}"/>
                  </a:ext>
                </a:extLst>
              </p:cNvPr>
              <p:cNvPicPr>
                <a:picLocks noChangeAspect="1"/>
              </p:cNvPicPr>
              <p:nvPr/>
            </p:nvPicPr>
            <p:blipFill rotWithShape="1">
              <a:blip r:embed="rId5"/>
              <a:srcRect l="19688" t="28255" r="65239" b="56535"/>
              <a:stretch/>
            </p:blipFill>
            <p:spPr>
              <a:xfrm>
                <a:off x="582686" y="1645869"/>
                <a:ext cx="1718554" cy="975411"/>
              </a:xfrm>
              <a:prstGeom prst="rect">
                <a:avLst/>
              </a:prstGeom>
            </p:spPr>
          </p:pic>
          <p:pic>
            <p:nvPicPr>
              <p:cNvPr id="27" name="Picture 26">
                <a:extLst>
                  <a:ext uri="{FF2B5EF4-FFF2-40B4-BE49-F238E27FC236}">
                    <a16:creationId xmlns:a16="http://schemas.microsoft.com/office/drawing/2014/main" id="{379F5510-CF24-D336-CFC9-3CE0EA08FDB0}"/>
                  </a:ext>
                </a:extLst>
              </p:cNvPr>
              <p:cNvPicPr>
                <a:picLocks noChangeAspect="1"/>
              </p:cNvPicPr>
              <p:nvPr/>
            </p:nvPicPr>
            <p:blipFill rotWithShape="1">
              <a:blip r:embed="rId5"/>
              <a:srcRect l="19688" t="43834" r="65239" b="40837"/>
              <a:stretch/>
            </p:blipFill>
            <p:spPr>
              <a:xfrm>
                <a:off x="2301240" y="1645869"/>
                <a:ext cx="1718554" cy="982980"/>
              </a:xfrm>
              <a:prstGeom prst="rect">
                <a:avLst/>
              </a:prstGeom>
            </p:spPr>
          </p:pic>
        </p:grpSp>
        <p:grpSp>
          <p:nvGrpSpPr>
            <p:cNvPr id="23" name="Group 22">
              <a:extLst>
                <a:ext uri="{FF2B5EF4-FFF2-40B4-BE49-F238E27FC236}">
                  <a16:creationId xmlns:a16="http://schemas.microsoft.com/office/drawing/2014/main" id="{053790CB-ADCC-265E-3537-E00A62F6C0E5}"/>
                </a:ext>
              </a:extLst>
            </p:cNvPr>
            <p:cNvGrpSpPr/>
            <p:nvPr/>
          </p:nvGrpSpPr>
          <p:grpSpPr>
            <a:xfrm>
              <a:off x="4414727" y="3040812"/>
              <a:ext cx="3343643" cy="2855011"/>
              <a:chOff x="621376" y="2723820"/>
              <a:chExt cx="3343643" cy="2855011"/>
            </a:xfrm>
          </p:grpSpPr>
          <p:pic>
            <p:nvPicPr>
              <p:cNvPr id="24" name="Picture 23">
                <a:extLst>
                  <a:ext uri="{FF2B5EF4-FFF2-40B4-BE49-F238E27FC236}">
                    <a16:creationId xmlns:a16="http://schemas.microsoft.com/office/drawing/2014/main" id="{11DCE340-DB65-E05D-797C-ED484B104E70}"/>
                  </a:ext>
                </a:extLst>
              </p:cNvPr>
              <p:cNvPicPr>
                <a:picLocks noChangeAspect="1"/>
              </p:cNvPicPr>
              <p:nvPr/>
            </p:nvPicPr>
            <p:blipFill rotWithShape="1">
              <a:blip r:embed="rId6"/>
              <a:srcRect l="17907" t="37555" r="47860" b="20667"/>
              <a:stretch/>
            </p:blipFill>
            <p:spPr>
              <a:xfrm>
                <a:off x="621376" y="3126096"/>
                <a:ext cx="3343642" cy="2452735"/>
              </a:xfrm>
              <a:prstGeom prst="rect">
                <a:avLst/>
              </a:prstGeom>
            </p:spPr>
          </p:pic>
          <p:sp>
            <p:nvSpPr>
              <p:cNvPr id="25" name="Rectangle: Rounded Corners 24">
                <a:extLst>
                  <a:ext uri="{FF2B5EF4-FFF2-40B4-BE49-F238E27FC236}">
                    <a16:creationId xmlns:a16="http://schemas.microsoft.com/office/drawing/2014/main" id="{70FBB2C6-528B-FED2-1147-C9B42FC275CE}"/>
                  </a:ext>
                </a:extLst>
              </p:cNvPr>
              <p:cNvSpPr/>
              <p:nvPr/>
            </p:nvSpPr>
            <p:spPr>
              <a:xfrm>
                <a:off x="621376" y="2723820"/>
                <a:ext cx="3343643" cy="292301"/>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Our most profitable Category is ‘Bikes’</a:t>
                </a:r>
              </a:p>
            </p:txBody>
          </p:sp>
        </p:grpSp>
      </p:grpSp>
      <p:sp>
        <p:nvSpPr>
          <p:cNvPr id="6" name="Multiplication Sign 5">
            <a:extLst>
              <a:ext uri="{FF2B5EF4-FFF2-40B4-BE49-F238E27FC236}">
                <a16:creationId xmlns:a16="http://schemas.microsoft.com/office/drawing/2014/main" id="{BD8D4D49-3402-9C44-DE61-4231CA0DEAC5}"/>
              </a:ext>
            </a:extLst>
          </p:cNvPr>
          <p:cNvSpPr/>
          <p:nvPr/>
        </p:nvSpPr>
        <p:spPr>
          <a:xfrm>
            <a:off x="2021836" y="4941422"/>
            <a:ext cx="563036" cy="658904"/>
          </a:xfrm>
          <a:prstGeom prst="mathMultiply">
            <a:avLst>
              <a:gd name="adj1" fmla="val 6917"/>
            </a:avLst>
          </a:prstGeom>
          <a:solidFill>
            <a:srgbClr val="C4769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ultiplication Sign 7">
            <a:extLst>
              <a:ext uri="{FF2B5EF4-FFF2-40B4-BE49-F238E27FC236}">
                <a16:creationId xmlns:a16="http://schemas.microsoft.com/office/drawing/2014/main" id="{8A126EDF-F752-21BF-D1B2-120DA6D74D24}"/>
              </a:ext>
            </a:extLst>
          </p:cNvPr>
          <p:cNvSpPr/>
          <p:nvPr/>
        </p:nvSpPr>
        <p:spPr>
          <a:xfrm>
            <a:off x="2021836" y="5363600"/>
            <a:ext cx="563036" cy="658904"/>
          </a:xfrm>
          <a:prstGeom prst="mathMultiply">
            <a:avLst>
              <a:gd name="adj1" fmla="val 6917"/>
            </a:avLst>
          </a:prstGeom>
          <a:solidFill>
            <a:srgbClr val="C4769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63D361AB-6B4A-F5A5-C6B7-CB797D3F33D9}"/>
              </a:ext>
            </a:extLst>
          </p:cNvPr>
          <p:cNvGrpSpPr/>
          <p:nvPr/>
        </p:nvGrpSpPr>
        <p:grpSpPr>
          <a:xfrm>
            <a:off x="2444237" y="4691012"/>
            <a:ext cx="281269" cy="274778"/>
            <a:chOff x="2471456" y="4735075"/>
            <a:chExt cx="281269" cy="274778"/>
          </a:xfrm>
        </p:grpSpPr>
        <p:cxnSp>
          <p:nvCxnSpPr>
            <p:cNvPr id="11" name="Straight Connector 10">
              <a:extLst>
                <a:ext uri="{FF2B5EF4-FFF2-40B4-BE49-F238E27FC236}">
                  <a16:creationId xmlns:a16="http://schemas.microsoft.com/office/drawing/2014/main" id="{FB84A4B4-70C4-2397-E596-29C3FC991BA5}"/>
                </a:ext>
              </a:extLst>
            </p:cNvPr>
            <p:cNvCxnSpPr>
              <a:cxnSpLocks/>
            </p:cNvCxnSpPr>
            <p:nvPr/>
          </p:nvCxnSpPr>
          <p:spPr>
            <a:xfrm>
              <a:off x="2471456" y="4910692"/>
              <a:ext cx="98389" cy="99161"/>
            </a:xfrm>
            <a:prstGeom prst="line">
              <a:avLst/>
            </a:prstGeom>
            <a:ln w="38100">
              <a:solidFill>
                <a:srgbClr val="C4769D"/>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0EAFDE8A-90B7-C910-F649-07715458C184}"/>
                </a:ext>
              </a:extLst>
            </p:cNvPr>
            <p:cNvCxnSpPr>
              <a:cxnSpLocks/>
            </p:cNvCxnSpPr>
            <p:nvPr/>
          </p:nvCxnSpPr>
          <p:spPr>
            <a:xfrm flipV="1">
              <a:off x="2555656" y="4735075"/>
              <a:ext cx="197069" cy="263327"/>
            </a:xfrm>
            <a:prstGeom prst="line">
              <a:avLst/>
            </a:prstGeom>
            <a:ln w="38100">
              <a:solidFill>
                <a:srgbClr val="C4769D"/>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617923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7"/>
                                        </p:tgtEl>
                                        <p:attrNameLst>
                                          <p:attrName>style.visibility</p:attrName>
                                        </p:attrNameLst>
                                      </p:cBhvr>
                                      <p:to>
                                        <p:strVal val="visible"/>
                                      </p:to>
                                    </p:set>
                                    <p:anim calcmode="lin" valueType="num">
                                      <p:cBhvr additive="base">
                                        <p:cTn id="7" dur="500" fill="hold"/>
                                        <p:tgtEl>
                                          <p:spTgt spid="107"/>
                                        </p:tgtEl>
                                        <p:attrNameLst>
                                          <p:attrName>ppt_x</p:attrName>
                                        </p:attrNameLst>
                                      </p:cBhvr>
                                      <p:tavLst>
                                        <p:tav tm="0">
                                          <p:val>
                                            <p:strVal val="#ppt_x"/>
                                          </p:val>
                                        </p:tav>
                                        <p:tav tm="100000">
                                          <p:val>
                                            <p:strVal val="#ppt_x"/>
                                          </p:val>
                                        </p:tav>
                                      </p:tavLst>
                                    </p:anim>
                                    <p:anim calcmode="lin" valueType="num">
                                      <p:cBhvr additive="base">
                                        <p:cTn id="8" dur="500" fill="hold"/>
                                        <p:tgtEl>
                                          <p:spTgt spid="107"/>
                                        </p:tgtEl>
                                        <p:attrNameLst>
                                          <p:attrName>ppt_y</p:attrName>
                                        </p:attrNameLst>
                                      </p:cBhvr>
                                      <p:tavLst>
                                        <p:tav tm="0">
                                          <p:val>
                                            <p:strVal val="1+#ppt_h/2"/>
                                          </p:val>
                                        </p:tav>
                                        <p:tav tm="100000">
                                          <p:val>
                                            <p:strVal val="#ppt_y"/>
                                          </p:val>
                                        </p:tav>
                                      </p:tavLst>
                                    </p:anim>
                                  </p:childTnLst>
                                </p:cTn>
                              </p:par>
                              <p:par>
                                <p:cTn id="9" presetID="16" presetClass="entr" presetSubtype="21"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inVertical)">
                                      <p:cBhvr>
                                        <p:cTn id="11" dur="500"/>
                                        <p:tgtEl>
                                          <p:spTgt spid="8"/>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down)">
                                      <p:cBhvr>
                                        <p:cTn id="1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p:bldP spid="6"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6AAE4-C5CD-4CBA-A165-14E5076A4210}"/>
              </a:ext>
            </a:extLst>
          </p:cNvPr>
          <p:cNvSpPr>
            <a:spLocks noGrp="1"/>
          </p:cNvSpPr>
          <p:nvPr>
            <p:ph type="title"/>
          </p:nvPr>
        </p:nvSpPr>
        <p:spPr>
          <a:xfrm>
            <a:off x="582686" y="512606"/>
            <a:ext cx="11033209" cy="648126"/>
          </a:xfrm>
        </p:spPr>
        <p:txBody>
          <a:bodyPr/>
          <a:lstStyle/>
          <a:p>
            <a:r>
              <a:rPr lang="en-US" b="1" dirty="0">
                <a:solidFill>
                  <a:srgbClr val="074650"/>
                </a:solidFill>
              </a:rPr>
              <a:t>Despite high sales numbers, our profits are very low. </a:t>
            </a:r>
            <a:br>
              <a:rPr lang="en-US" b="1" dirty="0">
                <a:solidFill>
                  <a:srgbClr val="074650"/>
                </a:solidFill>
              </a:rPr>
            </a:br>
            <a:r>
              <a:rPr lang="en-US" b="1" dirty="0">
                <a:solidFill>
                  <a:srgbClr val="074650"/>
                </a:solidFill>
              </a:rPr>
              <a:t>Let´s further improve Standard Costs and Sales Efforts of most profitable products.</a:t>
            </a:r>
          </a:p>
        </p:txBody>
      </p:sp>
      <p:sp>
        <p:nvSpPr>
          <p:cNvPr id="5" name="Date Placeholder 4">
            <a:extLst>
              <a:ext uri="{FF2B5EF4-FFF2-40B4-BE49-F238E27FC236}">
                <a16:creationId xmlns:a16="http://schemas.microsoft.com/office/drawing/2014/main" id="{CD4DF53B-08C4-4067-AA40-077BBB22C5E6}"/>
              </a:ext>
            </a:extLst>
          </p:cNvPr>
          <p:cNvSpPr>
            <a:spLocks noGrp="1"/>
          </p:cNvSpPr>
          <p:nvPr>
            <p:ph type="dt" sz="half" idx="2"/>
          </p:nvPr>
        </p:nvSpPr>
        <p:spPr/>
        <p:txBody>
          <a:bodyPr/>
          <a:lstStyle/>
          <a:p>
            <a:fld id="{B22CE7B2-AF91-431C-830E-F398DE901D82}" type="datetime1">
              <a:rPr lang="en-US" smtClean="0">
                <a:latin typeface="Segoe UI" panose="020B0502040204020203" pitchFamily="34" charset="0"/>
                <a:cs typeface="Segoe UI" panose="020B0502040204020203" pitchFamily="34" charset="0"/>
              </a:rPr>
              <a:pPr/>
              <a:t>5/13/2024</a:t>
            </a:fld>
            <a:endParaRPr lang="en-US" dirty="0">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947FB62A-BE57-45EB-B6DA-EBFD7D0CDFD2}"/>
              </a:ext>
            </a:extLst>
          </p:cNvPr>
          <p:cNvSpPr txBox="1"/>
          <p:nvPr/>
        </p:nvSpPr>
        <p:spPr>
          <a:xfrm>
            <a:off x="544967" y="1207005"/>
            <a:ext cx="1926489" cy="338554"/>
          </a:xfrm>
          <a:prstGeom prst="rect">
            <a:avLst/>
          </a:prstGeom>
          <a:noFill/>
        </p:spPr>
        <p:txBody>
          <a:bodyPr wrap="none" rtlCol="0">
            <a:spAutoFit/>
          </a:bodyPr>
          <a:lstStyle/>
          <a:p>
            <a:r>
              <a:rPr lang="de-DE" altLang="zh-TW" sz="1600" dirty="0"/>
              <a:t>Executive Summary</a:t>
            </a:r>
            <a:endParaRPr lang="en-US" sz="1600" dirty="0"/>
          </a:p>
        </p:txBody>
      </p:sp>
      <p:grpSp>
        <p:nvGrpSpPr>
          <p:cNvPr id="4" name="Group 3">
            <a:extLst>
              <a:ext uri="{FF2B5EF4-FFF2-40B4-BE49-F238E27FC236}">
                <a16:creationId xmlns:a16="http://schemas.microsoft.com/office/drawing/2014/main" id="{F95777ED-8034-5DD7-523A-7E55CDAA7195}"/>
              </a:ext>
            </a:extLst>
          </p:cNvPr>
          <p:cNvGrpSpPr/>
          <p:nvPr/>
        </p:nvGrpSpPr>
        <p:grpSpPr>
          <a:xfrm>
            <a:off x="4681753" y="4910692"/>
            <a:ext cx="6968834" cy="1634771"/>
            <a:chOff x="4681753" y="4910692"/>
            <a:chExt cx="6968834" cy="1634771"/>
          </a:xfrm>
        </p:grpSpPr>
        <p:sp>
          <p:nvSpPr>
            <p:cNvPr id="101" name="Rectangle: Rounded Corners 100">
              <a:extLst>
                <a:ext uri="{FF2B5EF4-FFF2-40B4-BE49-F238E27FC236}">
                  <a16:creationId xmlns:a16="http://schemas.microsoft.com/office/drawing/2014/main" id="{37AAF91E-8CA2-6199-528F-2A844AD453A2}"/>
                </a:ext>
              </a:extLst>
            </p:cNvPr>
            <p:cNvSpPr/>
            <p:nvPr/>
          </p:nvSpPr>
          <p:spPr>
            <a:xfrm>
              <a:off x="4687908" y="4910692"/>
              <a:ext cx="5047403"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rgbClr val="074650"/>
                  </a:solidFill>
                  <a:latin typeface="+mj-lt"/>
                  <a:ea typeface="+mj-ea"/>
                  <a:cs typeface="+mj-cs"/>
                </a:rPr>
                <a:t>To improve profits, it is recommended to….</a:t>
              </a:r>
            </a:p>
          </p:txBody>
        </p:sp>
        <p:grpSp>
          <p:nvGrpSpPr>
            <p:cNvPr id="111" name="Group 110">
              <a:extLst>
                <a:ext uri="{FF2B5EF4-FFF2-40B4-BE49-F238E27FC236}">
                  <a16:creationId xmlns:a16="http://schemas.microsoft.com/office/drawing/2014/main" id="{A43CA933-53E7-1D83-516A-2D459D2328DC}"/>
                </a:ext>
              </a:extLst>
            </p:cNvPr>
            <p:cNvGrpSpPr/>
            <p:nvPr/>
          </p:nvGrpSpPr>
          <p:grpSpPr>
            <a:xfrm>
              <a:off x="4681753" y="5321130"/>
              <a:ext cx="6956523" cy="410803"/>
              <a:chOff x="4681753" y="5238130"/>
              <a:chExt cx="6956523" cy="410803"/>
            </a:xfrm>
          </p:grpSpPr>
          <p:sp>
            <p:nvSpPr>
              <p:cNvPr id="102" name="Rectangle: Rounded Corners 101">
                <a:extLst>
                  <a:ext uri="{FF2B5EF4-FFF2-40B4-BE49-F238E27FC236}">
                    <a16:creationId xmlns:a16="http://schemas.microsoft.com/office/drawing/2014/main" id="{328DB794-0E77-7E7A-02C9-948B3C102037}"/>
                  </a:ext>
                </a:extLst>
              </p:cNvPr>
              <p:cNvSpPr/>
              <p:nvPr/>
            </p:nvSpPr>
            <p:spPr>
              <a:xfrm>
                <a:off x="4681753" y="523813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1</a:t>
                </a:r>
              </a:p>
            </p:txBody>
          </p:sp>
          <p:sp>
            <p:nvSpPr>
              <p:cNvPr id="103" name="Rectangle: Rounded Corners 102">
                <a:extLst>
                  <a:ext uri="{FF2B5EF4-FFF2-40B4-BE49-F238E27FC236}">
                    <a16:creationId xmlns:a16="http://schemas.microsoft.com/office/drawing/2014/main" id="{B440761E-D9FC-15F4-CE57-F8FC3E64B32E}"/>
                  </a:ext>
                </a:extLst>
              </p:cNvPr>
              <p:cNvSpPr/>
              <p:nvPr/>
            </p:nvSpPr>
            <p:spPr>
              <a:xfrm>
                <a:off x="5051179" y="5238130"/>
                <a:ext cx="658709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dirty="0">
                    <a:solidFill>
                      <a:srgbClr val="074650"/>
                    </a:solidFill>
                    <a:latin typeface="+mj-lt"/>
                    <a:ea typeface="+mj-ea"/>
                    <a:cs typeface="+mj-cs"/>
                  </a:rPr>
                  <a:t>Focus sales efforts on selling our most profitable products at our List Price</a:t>
                </a:r>
              </a:p>
            </p:txBody>
          </p:sp>
        </p:grpSp>
        <p:grpSp>
          <p:nvGrpSpPr>
            <p:cNvPr id="110" name="Group 109">
              <a:extLst>
                <a:ext uri="{FF2B5EF4-FFF2-40B4-BE49-F238E27FC236}">
                  <a16:creationId xmlns:a16="http://schemas.microsoft.com/office/drawing/2014/main" id="{3F8DB331-E9E8-C861-0F95-D5602F04C71E}"/>
                </a:ext>
              </a:extLst>
            </p:cNvPr>
            <p:cNvGrpSpPr/>
            <p:nvPr/>
          </p:nvGrpSpPr>
          <p:grpSpPr>
            <a:xfrm>
              <a:off x="4681753" y="5727895"/>
              <a:ext cx="6962679" cy="410803"/>
              <a:chOff x="4681753" y="5644895"/>
              <a:chExt cx="6962679" cy="410803"/>
            </a:xfrm>
          </p:grpSpPr>
          <p:sp>
            <p:nvSpPr>
              <p:cNvPr id="104" name="Rectangle: Rounded Corners 103">
                <a:extLst>
                  <a:ext uri="{FF2B5EF4-FFF2-40B4-BE49-F238E27FC236}">
                    <a16:creationId xmlns:a16="http://schemas.microsoft.com/office/drawing/2014/main" id="{428E5738-7D6B-00DC-5E42-EEA76DF044B3}"/>
                  </a:ext>
                </a:extLst>
              </p:cNvPr>
              <p:cNvSpPr/>
              <p:nvPr/>
            </p:nvSpPr>
            <p:spPr>
              <a:xfrm>
                <a:off x="4681753" y="5644895"/>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2</a:t>
                </a:r>
              </a:p>
            </p:txBody>
          </p:sp>
          <p:sp>
            <p:nvSpPr>
              <p:cNvPr id="106" name="Rectangle: Rounded Corners 105">
                <a:extLst>
                  <a:ext uri="{FF2B5EF4-FFF2-40B4-BE49-F238E27FC236}">
                    <a16:creationId xmlns:a16="http://schemas.microsoft.com/office/drawing/2014/main" id="{9FFD4333-64E9-99FE-221D-16CE48BD6DC5}"/>
                  </a:ext>
                </a:extLst>
              </p:cNvPr>
              <p:cNvSpPr/>
              <p:nvPr/>
            </p:nvSpPr>
            <p:spPr>
              <a:xfrm>
                <a:off x="5057335" y="5644895"/>
                <a:ext cx="658709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dirty="0">
                    <a:solidFill>
                      <a:srgbClr val="074650"/>
                    </a:solidFill>
                    <a:latin typeface="+mj-lt"/>
                    <a:ea typeface="+mj-ea"/>
                    <a:cs typeface="+mj-cs"/>
                  </a:rPr>
                  <a:t>Decrease Standard Costs of Top 10 Products and re-evaluate a relaunch of discontinued bikes (e.g. Road-150) </a:t>
                </a:r>
              </a:p>
            </p:txBody>
          </p:sp>
        </p:grpSp>
        <p:grpSp>
          <p:nvGrpSpPr>
            <p:cNvPr id="109" name="Group 108">
              <a:extLst>
                <a:ext uri="{FF2B5EF4-FFF2-40B4-BE49-F238E27FC236}">
                  <a16:creationId xmlns:a16="http://schemas.microsoft.com/office/drawing/2014/main" id="{9C7E21F2-8438-CA75-F4A6-FE37D58C4611}"/>
                </a:ext>
              </a:extLst>
            </p:cNvPr>
            <p:cNvGrpSpPr/>
            <p:nvPr/>
          </p:nvGrpSpPr>
          <p:grpSpPr>
            <a:xfrm>
              <a:off x="4681753" y="6134660"/>
              <a:ext cx="6968834" cy="410803"/>
              <a:chOff x="4681753" y="6051660"/>
              <a:chExt cx="6968834" cy="410803"/>
            </a:xfrm>
          </p:grpSpPr>
          <p:sp>
            <p:nvSpPr>
              <p:cNvPr id="105" name="Rectangle: Rounded Corners 104">
                <a:extLst>
                  <a:ext uri="{FF2B5EF4-FFF2-40B4-BE49-F238E27FC236}">
                    <a16:creationId xmlns:a16="http://schemas.microsoft.com/office/drawing/2014/main" id="{AE9A1A75-8680-B67C-6912-E52B34CE05CB}"/>
                  </a:ext>
                </a:extLst>
              </p:cNvPr>
              <p:cNvSpPr/>
              <p:nvPr/>
            </p:nvSpPr>
            <p:spPr>
              <a:xfrm>
                <a:off x="4681753" y="6051660"/>
                <a:ext cx="36942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a:solidFill>
                      <a:srgbClr val="074650"/>
                    </a:solidFill>
                    <a:latin typeface="+mj-lt"/>
                    <a:ea typeface="+mj-ea"/>
                    <a:cs typeface="+mj-cs"/>
                  </a:rPr>
                  <a:t>3</a:t>
                </a:r>
              </a:p>
            </p:txBody>
          </p:sp>
          <p:sp>
            <p:nvSpPr>
              <p:cNvPr id="107" name="Rectangle: Rounded Corners 106">
                <a:extLst>
                  <a:ext uri="{FF2B5EF4-FFF2-40B4-BE49-F238E27FC236}">
                    <a16:creationId xmlns:a16="http://schemas.microsoft.com/office/drawing/2014/main" id="{7E18E8E2-890D-7119-F8D4-44A238B2FEE6}"/>
                  </a:ext>
                </a:extLst>
              </p:cNvPr>
              <p:cNvSpPr/>
              <p:nvPr/>
            </p:nvSpPr>
            <p:spPr>
              <a:xfrm>
                <a:off x="5063490" y="6051660"/>
                <a:ext cx="6587097" cy="410803"/>
              </a:xfrm>
              <a:prstGeom prst="roundRect">
                <a:avLst/>
              </a:prstGeom>
              <a:no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100" dirty="0">
                    <a:solidFill>
                      <a:srgbClr val="074650"/>
                    </a:solidFill>
                    <a:latin typeface="+mj-lt"/>
                    <a:ea typeface="+mj-ea"/>
                    <a:cs typeface="+mj-cs"/>
                  </a:rPr>
                  <a:t>Consider eliminating low-performing categories ‘Clothing’ and ‘Accessories’ to slim down costs</a:t>
                </a:r>
              </a:p>
            </p:txBody>
          </p:sp>
        </p:grpSp>
      </p:grpSp>
      <p:grpSp>
        <p:nvGrpSpPr>
          <p:cNvPr id="3" name="Group 2">
            <a:extLst>
              <a:ext uri="{FF2B5EF4-FFF2-40B4-BE49-F238E27FC236}">
                <a16:creationId xmlns:a16="http://schemas.microsoft.com/office/drawing/2014/main" id="{B056D4BD-9156-E7D6-614E-3AD22FD30943}"/>
              </a:ext>
            </a:extLst>
          </p:cNvPr>
          <p:cNvGrpSpPr/>
          <p:nvPr/>
        </p:nvGrpSpPr>
        <p:grpSpPr>
          <a:xfrm>
            <a:off x="4752339" y="1688190"/>
            <a:ext cx="6868812" cy="3100736"/>
            <a:chOff x="4752339" y="1688190"/>
            <a:chExt cx="6868812" cy="3100736"/>
          </a:xfrm>
        </p:grpSpPr>
        <p:sp>
          <p:nvSpPr>
            <p:cNvPr id="72" name="Rectangle: Rounded Corners 71">
              <a:extLst>
                <a:ext uri="{FF2B5EF4-FFF2-40B4-BE49-F238E27FC236}">
                  <a16:creationId xmlns:a16="http://schemas.microsoft.com/office/drawing/2014/main" id="{FE59C4C2-18B0-685A-5BA8-68130C8D00A0}"/>
                </a:ext>
              </a:extLst>
            </p:cNvPr>
            <p:cNvSpPr/>
            <p:nvPr/>
          </p:nvSpPr>
          <p:spPr>
            <a:xfrm>
              <a:off x="4815213" y="1688190"/>
              <a:ext cx="2282576"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Theoretically, our most profitable products are:</a:t>
              </a:r>
            </a:p>
          </p:txBody>
        </p:sp>
        <p:sp>
          <p:nvSpPr>
            <p:cNvPr id="80" name="Rectangle: Rounded Corners 79">
              <a:extLst>
                <a:ext uri="{FF2B5EF4-FFF2-40B4-BE49-F238E27FC236}">
                  <a16:creationId xmlns:a16="http://schemas.microsoft.com/office/drawing/2014/main" id="{71356FBE-0AD4-0C72-C062-5FD1DEDD3F16}"/>
                </a:ext>
              </a:extLst>
            </p:cNvPr>
            <p:cNvSpPr/>
            <p:nvPr/>
          </p:nvSpPr>
          <p:spPr>
            <a:xfrm>
              <a:off x="7494885" y="1688190"/>
              <a:ext cx="4121009" cy="529230"/>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bg1"/>
                  </a:solidFill>
                </a:rPr>
                <a:t>However, we often don’t sell with our List Price. </a:t>
              </a:r>
            </a:p>
            <a:p>
              <a:pPr algn="ctr"/>
              <a:r>
                <a:rPr lang="en-US" sz="1300" dirty="0">
                  <a:solidFill>
                    <a:schemeClr val="bg1"/>
                  </a:solidFill>
                </a:rPr>
                <a:t>Our actual most profitable products are:</a:t>
              </a:r>
            </a:p>
          </p:txBody>
        </p:sp>
        <p:sp>
          <p:nvSpPr>
            <p:cNvPr id="97" name="Rectangle: Rounded Corners 96">
              <a:extLst>
                <a:ext uri="{FF2B5EF4-FFF2-40B4-BE49-F238E27FC236}">
                  <a16:creationId xmlns:a16="http://schemas.microsoft.com/office/drawing/2014/main" id="{45B7F0D7-CC57-9C48-EC77-BBD07465E37D}"/>
                </a:ext>
              </a:extLst>
            </p:cNvPr>
            <p:cNvSpPr/>
            <p:nvPr/>
          </p:nvSpPr>
          <p:spPr>
            <a:xfrm>
              <a:off x="4752340" y="2290200"/>
              <a:ext cx="2049779"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List Price</a:t>
              </a:r>
            </a:p>
          </p:txBody>
        </p:sp>
        <p:sp>
          <p:nvSpPr>
            <p:cNvPr id="98" name="Rectangle: Rounded Corners 97">
              <a:extLst>
                <a:ext uri="{FF2B5EF4-FFF2-40B4-BE49-F238E27FC236}">
                  <a16:creationId xmlns:a16="http://schemas.microsoft.com/office/drawing/2014/main" id="{BD32810D-F8A4-677E-164C-6B4C687538DB}"/>
                </a:ext>
              </a:extLst>
            </p:cNvPr>
            <p:cNvSpPr/>
            <p:nvPr/>
          </p:nvSpPr>
          <p:spPr>
            <a:xfrm>
              <a:off x="7446772" y="2290200"/>
              <a:ext cx="2794508" cy="154940"/>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b="1" dirty="0">
                  <a:solidFill>
                    <a:schemeClr val="bg1">
                      <a:lumMod val="50000"/>
                    </a:schemeClr>
                  </a:solidFill>
                  <a:latin typeface="Segoe UI" panose="020B0502040204020203" pitchFamily="34" charset="0"/>
                  <a:cs typeface="Segoe UI" panose="020B0502040204020203" pitchFamily="34" charset="0"/>
                </a:rPr>
                <a:t>Top 10 profitable products* with actual Selling Price</a:t>
              </a:r>
            </a:p>
          </p:txBody>
        </p:sp>
        <p:sp>
          <p:nvSpPr>
            <p:cNvPr id="108" name="Rectangle: Rounded Corners 107">
              <a:extLst>
                <a:ext uri="{FF2B5EF4-FFF2-40B4-BE49-F238E27FC236}">
                  <a16:creationId xmlns:a16="http://schemas.microsoft.com/office/drawing/2014/main" id="{CB892F8D-A44B-D6E5-6CBE-07C999C2D3B3}"/>
                </a:ext>
              </a:extLst>
            </p:cNvPr>
            <p:cNvSpPr/>
            <p:nvPr/>
          </p:nvSpPr>
          <p:spPr>
            <a:xfrm>
              <a:off x="4752339" y="4504660"/>
              <a:ext cx="6863555" cy="284266"/>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550" b="1" dirty="0">
                  <a:solidFill>
                    <a:schemeClr val="bg1">
                      <a:lumMod val="50000"/>
                    </a:schemeClr>
                  </a:solidFill>
                  <a:latin typeface="Segoe UI" panose="020B0502040204020203" pitchFamily="34" charset="0"/>
                  <a:cs typeface="Segoe UI" panose="020B0502040204020203" pitchFamily="34" charset="0"/>
                </a:rPr>
                <a:t>*</a:t>
              </a:r>
              <a:r>
                <a:rPr lang="en-GB" sz="550" dirty="0">
                  <a:solidFill>
                    <a:schemeClr val="bg1">
                      <a:lumMod val="50000"/>
                    </a:schemeClr>
                  </a:solidFill>
                  <a:latin typeface="Segoe UI" panose="020B0502040204020203" pitchFamily="34" charset="0"/>
                  <a:cs typeface="Segoe UI" panose="020B0502040204020203" pitchFamily="34" charset="0"/>
                </a:rPr>
                <a:t> The products 'Road-250' and 'HL Mountain Frame' appear twice in the table because:  'Road-250' in the colour red has been discontinued but is still produced in black. The HL Mountain Frame has been discontinued in the sizes 44 and 48 but is continued for other sizes. Consequently, the discontinued versions represent a separate entry in the table. </a:t>
              </a:r>
            </a:p>
            <a:p>
              <a:endParaRPr lang="en-GB" sz="100" dirty="0">
                <a:solidFill>
                  <a:schemeClr val="bg1">
                    <a:lumMod val="50000"/>
                  </a:schemeClr>
                </a:solidFill>
                <a:latin typeface="Segoe UI" panose="020B0502040204020203" pitchFamily="34" charset="0"/>
                <a:cs typeface="Segoe UI" panose="020B0502040204020203" pitchFamily="34" charset="0"/>
              </a:endParaRPr>
            </a:p>
            <a:p>
              <a:r>
                <a:rPr lang="en-GB" sz="550" b="1" dirty="0">
                  <a:solidFill>
                    <a:schemeClr val="bg1">
                      <a:lumMod val="50000"/>
                    </a:schemeClr>
                  </a:solidFill>
                  <a:latin typeface="Segoe UI" panose="020B0502040204020203" pitchFamily="34" charset="0"/>
                  <a:cs typeface="Segoe UI" panose="020B0502040204020203" pitchFamily="34" charset="0"/>
                </a:rPr>
                <a:t>** </a:t>
              </a:r>
              <a:r>
                <a:rPr lang="en-GB" sz="550" dirty="0">
                  <a:solidFill>
                    <a:schemeClr val="bg1">
                      <a:lumMod val="50000"/>
                    </a:schemeClr>
                  </a:solidFill>
                  <a:latin typeface="Segoe UI" panose="020B0502040204020203" pitchFamily="34" charset="0"/>
                  <a:cs typeface="Segoe UI" panose="020B0502040204020203" pitchFamily="34" charset="0"/>
                </a:rPr>
                <a:t>Different sizes or colours of the products have </a:t>
              </a:r>
              <a:r>
                <a:rPr lang="en-GB" sz="550" u="sng" dirty="0">
                  <a:solidFill>
                    <a:schemeClr val="bg1">
                      <a:lumMod val="50000"/>
                    </a:schemeClr>
                  </a:solidFill>
                  <a:latin typeface="Segoe UI" panose="020B0502040204020203" pitchFamily="34" charset="0"/>
                  <a:cs typeface="Segoe UI" panose="020B0502040204020203" pitchFamily="34" charset="0"/>
                </a:rPr>
                <a:t>slightly</a:t>
              </a:r>
              <a:r>
                <a:rPr lang="en-GB" sz="550" dirty="0">
                  <a:solidFill>
                    <a:schemeClr val="bg1">
                      <a:lumMod val="50000"/>
                    </a:schemeClr>
                  </a:solidFill>
                  <a:latin typeface="Segoe UI" panose="020B0502040204020203" pitchFamily="34" charset="0"/>
                  <a:cs typeface="Segoe UI" panose="020B0502040204020203" pitchFamily="34" charset="0"/>
                </a:rPr>
                <a:t> different prices and costs. Therefore, the average profit margin per product is shown in the table. </a:t>
              </a:r>
              <a:endParaRPr lang="en-US" sz="550" b="1" dirty="0">
                <a:solidFill>
                  <a:schemeClr val="bg1">
                    <a:lumMod val="50000"/>
                  </a:schemeClr>
                </a:solidFill>
                <a:latin typeface="Segoe UI" panose="020B0502040204020203" pitchFamily="34" charset="0"/>
                <a:cs typeface="Segoe UI" panose="020B0502040204020203" pitchFamily="34" charset="0"/>
              </a:endParaRPr>
            </a:p>
          </p:txBody>
        </p:sp>
        <p:grpSp>
          <p:nvGrpSpPr>
            <p:cNvPr id="128" name="Group 127">
              <a:extLst>
                <a:ext uri="{FF2B5EF4-FFF2-40B4-BE49-F238E27FC236}">
                  <a16:creationId xmlns:a16="http://schemas.microsoft.com/office/drawing/2014/main" id="{F9931884-C0E1-A799-10E8-A25AF7A076B6}"/>
                </a:ext>
              </a:extLst>
            </p:cNvPr>
            <p:cNvGrpSpPr/>
            <p:nvPr/>
          </p:nvGrpSpPr>
          <p:grpSpPr>
            <a:xfrm>
              <a:off x="4815213" y="2516217"/>
              <a:ext cx="2282576" cy="1940746"/>
              <a:chOff x="4815213" y="2516217"/>
              <a:chExt cx="2282576" cy="1940746"/>
            </a:xfrm>
          </p:grpSpPr>
          <p:grpSp>
            <p:nvGrpSpPr>
              <p:cNvPr id="90" name="Group 89">
                <a:extLst>
                  <a:ext uri="{FF2B5EF4-FFF2-40B4-BE49-F238E27FC236}">
                    <a16:creationId xmlns:a16="http://schemas.microsoft.com/office/drawing/2014/main" id="{E8A47C4B-FA1B-D088-FC2B-D05F44782E75}"/>
                  </a:ext>
                </a:extLst>
              </p:cNvPr>
              <p:cNvGrpSpPr/>
              <p:nvPr/>
            </p:nvGrpSpPr>
            <p:grpSpPr>
              <a:xfrm>
                <a:off x="4815213" y="2516217"/>
                <a:ext cx="2282576" cy="1940746"/>
                <a:chOff x="4498933" y="2322787"/>
                <a:chExt cx="2282576" cy="1940746"/>
              </a:xfrm>
            </p:grpSpPr>
            <p:pic>
              <p:nvPicPr>
                <p:cNvPr id="78" name="Picture 77">
                  <a:extLst>
                    <a:ext uri="{FF2B5EF4-FFF2-40B4-BE49-F238E27FC236}">
                      <a16:creationId xmlns:a16="http://schemas.microsoft.com/office/drawing/2014/main" id="{20048AAE-DACE-21AA-FB4C-A7045ED00A14}"/>
                    </a:ext>
                  </a:extLst>
                </p:cNvPr>
                <p:cNvPicPr>
                  <a:picLocks noChangeAspect="1"/>
                </p:cNvPicPr>
                <p:nvPr/>
              </p:nvPicPr>
              <p:blipFill rotWithShape="1">
                <a:blip r:embed="rId3"/>
                <a:srcRect l="34062" t="26222" r="32648" b="18840"/>
                <a:stretch/>
              </p:blipFill>
              <p:spPr>
                <a:xfrm>
                  <a:off x="4498933" y="2322787"/>
                  <a:ext cx="2088558" cy="1938741"/>
                </a:xfrm>
                <a:prstGeom prst="rect">
                  <a:avLst/>
                </a:prstGeom>
              </p:spPr>
            </p:pic>
            <p:pic>
              <p:nvPicPr>
                <p:cNvPr id="89" name="Picture 88">
                  <a:extLst>
                    <a:ext uri="{FF2B5EF4-FFF2-40B4-BE49-F238E27FC236}">
                      <a16:creationId xmlns:a16="http://schemas.microsoft.com/office/drawing/2014/main" id="{DA48D34D-8CA2-BC61-60B5-79298041BABA}"/>
                    </a:ext>
                  </a:extLst>
                </p:cNvPr>
                <p:cNvPicPr>
                  <a:picLocks noChangeAspect="1"/>
                </p:cNvPicPr>
                <p:nvPr/>
              </p:nvPicPr>
              <p:blipFill rotWithShape="1">
                <a:blip r:embed="rId3"/>
                <a:srcRect l="66921" t="34156" r="21438" b="18822"/>
                <a:stretch/>
              </p:blipFill>
              <p:spPr>
                <a:xfrm>
                  <a:off x="6051217" y="2604150"/>
                  <a:ext cx="730292" cy="1659383"/>
                </a:xfrm>
                <a:prstGeom prst="rect">
                  <a:avLst/>
                </a:prstGeom>
              </p:spPr>
            </p:pic>
          </p:grpSp>
          <p:cxnSp>
            <p:nvCxnSpPr>
              <p:cNvPr id="113" name="Straight Connector 112">
                <a:extLst>
                  <a:ext uri="{FF2B5EF4-FFF2-40B4-BE49-F238E27FC236}">
                    <a16:creationId xmlns:a16="http://schemas.microsoft.com/office/drawing/2014/main" id="{6BF5B99C-704B-A374-C66B-5BCD4223A5D7}"/>
                  </a:ext>
                </a:extLst>
              </p:cNvPr>
              <p:cNvCxnSpPr>
                <a:cxnSpLocks/>
              </p:cNvCxnSpPr>
              <p:nvPr/>
            </p:nvCxnSpPr>
            <p:spPr>
              <a:xfrm>
                <a:off x="4836695" y="2817395"/>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15" name="Straight Connector 114">
                <a:extLst>
                  <a:ext uri="{FF2B5EF4-FFF2-40B4-BE49-F238E27FC236}">
                    <a16:creationId xmlns:a16="http://schemas.microsoft.com/office/drawing/2014/main" id="{0F7B94B0-C3D7-196F-1399-D7AAA02D3528}"/>
                  </a:ext>
                </a:extLst>
              </p:cNvPr>
              <p:cNvCxnSpPr>
                <a:cxnSpLocks/>
              </p:cNvCxnSpPr>
              <p:nvPr/>
            </p:nvCxnSpPr>
            <p:spPr>
              <a:xfrm>
                <a:off x="4836168" y="4435974"/>
                <a:ext cx="2221330"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nvGrpSpPr>
            <p:cNvPr id="127" name="Group 126">
              <a:extLst>
                <a:ext uri="{FF2B5EF4-FFF2-40B4-BE49-F238E27FC236}">
                  <a16:creationId xmlns:a16="http://schemas.microsoft.com/office/drawing/2014/main" id="{B7E6EF6A-DC56-139C-46C4-AE1D028309F2}"/>
                </a:ext>
              </a:extLst>
            </p:cNvPr>
            <p:cNvGrpSpPr/>
            <p:nvPr/>
          </p:nvGrpSpPr>
          <p:grpSpPr>
            <a:xfrm>
              <a:off x="7494885" y="2535352"/>
              <a:ext cx="4126266" cy="1912553"/>
              <a:chOff x="7494885" y="2535352"/>
              <a:chExt cx="4126266" cy="1912553"/>
            </a:xfrm>
          </p:grpSpPr>
          <p:grpSp>
            <p:nvGrpSpPr>
              <p:cNvPr id="96" name="Group 95">
                <a:extLst>
                  <a:ext uri="{FF2B5EF4-FFF2-40B4-BE49-F238E27FC236}">
                    <a16:creationId xmlns:a16="http://schemas.microsoft.com/office/drawing/2014/main" id="{E305A757-BFBA-1989-12A4-C521B7423187}"/>
                  </a:ext>
                </a:extLst>
              </p:cNvPr>
              <p:cNvGrpSpPr/>
              <p:nvPr/>
            </p:nvGrpSpPr>
            <p:grpSpPr>
              <a:xfrm>
                <a:off x="7494885" y="2535352"/>
                <a:ext cx="4126266" cy="1912553"/>
                <a:chOff x="7176731" y="2341922"/>
                <a:chExt cx="4126266" cy="1912553"/>
              </a:xfrm>
            </p:grpSpPr>
            <p:pic>
              <p:nvPicPr>
                <p:cNvPr id="82" name="Picture 81">
                  <a:extLst>
                    <a:ext uri="{FF2B5EF4-FFF2-40B4-BE49-F238E27FC236}">
                      <a16:creationId xmlns:a16="http://schemas.microsoft.com/office/drawing/2014/main" id="{253C7D93-BA00-37A4-E809-FB2B1C55133F}"/>
                    </a:ext>
                  </a:extLst>
                </p:cNvPr>
                <p:cNvPicPr>
                  <a:picLocks noChangeAspect="1"/>
                </p:cNvPicPr>
                <p:nvPr/>
              </p:nvPicPr>
              <p:blipFill rotWithShape="1">
                <a:blip r:embed="rId4"/>
                <a:srcRect l="17937" t="36790" r="45871" b="27016"/>
                <a:stretch/>
              </p:blipFill>
              <p:spPr>
                <a:xfrm>
                  <a:off x="7176731" y="2341922"/>
                  <a:ext cx="3399790" cy="1912553"/>
                </a:xfrm>
                <a:prstGeom prst="rect">
                  <a:avLst/>
                </a:prstGeom>
              </p:spPr>
            </p:pic>
            <p:pic>
              <p:nvPicPr>
                <p:cNvPr id="84" name="Picture 83">
                  <a:extLst>
                    <a:ext uri="{FF2B5EF4-FFF2-40B4-BE49-F238E27FC236}">
                      <a16:creationId xmlns:a16="http://schemas.microsoft.com/office/drawing/2014/main" id="{A758AF12-5E21-FA42-F992-20D5C8DBA599}"/>
                    </a:ext>
                  </a:extLst>
                </p:cNvPr>
                <p:cNvPicPr>
                  <a:picLocks noChangeAspect="1"/>
                </p:cNvPicPr>
                <p:nvPr/>
              </p:nvPicPr>
              <p:blipFill rotWithShape="1">
                <a:blip r:embed="rId4"/>
                <a:srcRect l="60702" t="36790" r="32132" b="27016"/>
                <a:stretch/>
              </p:blipFill>
              <p:spPr>
                <a:xfrm>
                  <a:off x="10576521" y="2341922"/>
                  <a:ext cx="673139" cy="1912553"/>
                </a:xfrm>
                <a:prstGeom prst="rect">
                  <a:avLst/>
                </a:prstGeom>
              </p:spPr>
            </p:pic>
            <p:pic>
              <p:nvPicPr>
                <p:cNvPr id="95" name="Picture 94">
                  <a:extLst>
                    <a:ext uri="{FF2B5EF4-FFF2-40B4-BE49-F238E27FC236}">
                      <a16:creationId xmlns:a16="http://schemas.microsoft.com/office/drawing/2014/main" id="{ADCAE1AB-3A68-C4C5-8BC8-5FAD0296506E}"/>
                    </a:ext>
                  </a:extLst>
                </p:cNvPr>
                <p:cNvPicPr>
                  <a:picLocks noChangeAspect="1"/>
                </p:cNvPicPr>
                <p:nvPr/>
              </p:nvPicPr>
              <p:blipFill rotWithShape="1">
                <a:blip r:embed="rId4"/>
                <a:srcRect l="66435" t="41678" r="26091" b="27016"/>
                <a:stretch/>
              </p:blipFill>
              <p:spPr>
                <a:xfrm>
                  <a:off x="10600895" y="2598335"/>
                  <a:ext cx="702102" cy="1654235"/>
                </a:xfrm>
                <a:prstGeom prst="rect">
                  <a:avLst/>
                </a:prstGeom>
              </p:spPr>
            </p:pic>
          </p:grpSp>
          <p:cxnSp>
            <p:nvCxnSpPr>
              <p:cNvPr id="116" name="Straight Connector 115">
                <a:extLst>
                  <a:ext uri="{FF2B5EF4-FFF2-40B4-BE49-F238E27FC236}">
                    <a16:creationId xmlns:a16="http://schemas.microsoft.com/office/drawing/2014/main" id="{FC46A6A3-3F53-84B4-E82A-AB0FB561A329}"/>
                  </a:ext>
                </a:extLst>
              </p:cNvPr>
              <p:cNvCxnSpPr>
                <a:cxnSpLocks/>
              </p:cNvCxnSpPr>
              <p:nvPr/>
            </p:nvCxnSpPr>
            <p:spPr>
              <a:xfrm>
                <a:off x="10161270" y="2805184"/>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18" name="Straight Connector 117">
                <a:extLst>
                  <a:ext uri="{FF2B5EF4-FFF2-40B4-BE49-F238E27FC236}">
                    <a16:creationId xmlns:a16="http://schemas.microsoft.com/office/drawing/2014/main" id="{08970EF6-42A3-0977-74DB-C02F79B99EE4}"/>
                  </a:ext>
                </a:extLst>
              </p:cNvPr>
              <p:cNvCxnSpPr>
                <a:cxnSpLocks/>
              </p:cNvCxnSpPr>
              <p:nvPr/>
            </p:nvCxnSpPr>
            <p:spPr>
              <a:xfrm>
                <a:off x="10161270" y="4424543"/>
                <a:ext cx="1441558" cy="0"/>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21" name="Straight Connector 120">
                <a:extLst>
                  <a:ext uri="{FF2B5EF4-FFF2-40B4-BE49-F238E27FC236}">
                    <a16:creationId xmlns:a16="http://schemas.microsoft.com/office/drawing/2014/main" id="{2587E3B9-3FC4-133B-2443-29D3BE424507}"/>
                  </a:ext>
                </a:extLst>
              </p:cNvPr>
              <p:cNvCxnSpPr>
                <a:cxnSpLocks/>
              </p:cNvCxnSpPr>
              <p:nvPr/>
            </p:nvCxnSpPr>
            <p:spPr>
              <a:xfrm>
                <a:off x="8540115" y="4424543"/>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122" name="Straight Connector 121">
                <a:extLst>
                  <a:ext uri="{FF2B5EF4-FFF2-40B4-BE49-F238E27FC236}">
                    <a16:creationId xmlns:a16="http://schemas.microsoft.com/office/drawing/2014/main" id="{6A4B50AD-453F-FF3C-F258-C8341B1AD1B8}"/>
                  </a:ext>
                </a:extLst>
              </p:cNvPr>
              <p:cNvCxnSpPr>
                <a:cxnSpLocks/>
              </p:cNvCxnSpPr>
              <p:nvPr/>
            </p:nvCxnSpPr>
            <p:spPr>
              <a:xfrm flipV="1">
                <a:off x="7536707" y="4424543"/>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cxnSp>
            <p:nvCxnSpPr>
              <p:cNvPr id="125" name="Straight Connector 124">
                <a:extLst>
                  <a:ext uri="{FF2B5EF4-FFF2-40B4-BE49-F238E27FC236}">
                    <a16:creationId xmlns:a16="http://schemas.microsoft.com/office/drawing/2014/main" id="{2FD22D96-365D-E518-92C3-99A91F67BACD}"/>
                  </a:ext>
                </a:extLst>
              </p:cNvPr>
              <p:cNvCxnSpPr>
                <a:cxnSpLocks/>
              </p:cNvCxnSpPr>
              <p:nvPr/>
            </p:nvCxnSpPr>
            <p:spPr>
              <a:xfrm>
                <a:off x="8540114" y="2805184"/>
                <a:ext cx="1621155" cy="0"/>
              </a:xfrm>
              <a:prstGeom prst="line">
                <a:avLst/>
              </a:prstGeom>
              <a:ln w="9525">
                <a:solidFill>
                  <a:srgbClr val="BFC1C9"/>
                </a:solidFill>
              </a:ln>
            </p:spPr>
            <p:style>
              <a:lnRef idx="2">
                <a:schemeClr val="accent1"/>
              </a:lnRef>
              <a:fillRef idx="0">
                <a:schemeClr val="accent1"/>
              </a:fillRef>
              <a:effectRef idx="1">
                <a:schemeClr val="accent1"/>
              </a:effectRef>
              <a:fontRef idx="minor">
                <a:schemeClr val="tx1"/>
              </a:fontRef>
            </p:style>
          </p:cxnSp>
          <p:cxnSp>
            <p:nvCxnSpPr>
              <p:cNvPr id="126" name="Straight Connector 125">
                <a:extLst>
                  <a:ext uri="{FF2B5EF4-FFF2-40B4-BE49-F238E27FC236}">
                    <a16:creationId xmlns:a16="http://schemas.microsoft.com/office/drawing/2014/main" id="{FECF3844-9FCB-96D5-CE6A-F97EA72D2450}"/>
                  </a:ext>
                </a:extLst>
              </p:cNvPr>
              <p:cNvCxnSpPr>
                <a:cxnSpLocks/>
              </p:cNvCxnSpPr>
              <p:nvPr/>
            </p:nvCxnSpPr>
            <p:spPr>
              <a:xfrm flipV="1">
                <a:off x="7536707" y="2805184"/>
                <a:ext cx="1003408" cy="1804"/>
              </a:xfrm>
              <a:prstGeom prst="line">
                <a:avLst/>
              </a:prstGeom>
              <a:ln w="9525">
                <a:solidFill>
                  <a:srgbClr val="3D465B"/>
                </a:solidFill>
              </a:ln>
            </p:spPr>
            <p:style>
              <a:lnRef idx="2">
                <a:schemeClr val="accent1"/>
              </a:lnRef>
              <a:fillRef idx="0">
                <a:schemeClr val="accent1"/>
              </a:fillRef>
              <a:effectRef idx="1">
                <a:schemeClr val="accent1"/>
              </a:effectRef>
              <a:fontRef idx="minor">
                <a:schemeClr val="tx1"/>
              </a:fontRef>
            </p:style>
          </p:cxnSp>
        </p:grpSp>
      </p:grpSp>
      <p:sp>
        <p:nvSpPr>
          <p:cNvPr id="10" name="Rectangle: Rounded Corners 9">
            <a:extLst>
              <a:ext uri="{FF2B5EF4-FFF2-40B4-BE49-F238E27FC236}">
                <a16:creationId xmlns:a16="http://schemas.microsoft.com/office/drawing/2014/main" id="{89DC4DC0-1B5E-3998-C905-6354B10E6FB3}"/>
              </a:ext>
            </a:extLst>
          </p:cNvPr>
          <p:cNvSpPr/>
          <p:nvPr/>
        </p:nvSpPr>
        <p:spPr>
          <a:xfrm>
            <a:off x="507075" y="1590901"/>
            <a:ext cx="3343643" cy="198929"/>
          </a:xfrm>
          <a:prstGeom prst="roundRect">
            <a:avLst/>
          </a:prstGeom>
          <a:solidFill>
            <a:schemeClr val="bg1"/>
          </a:solid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bg1">
                    <a:lumMod val="50000"/>
                  </a:schemeClr>
                </a:solidFill>
                <a:latin typeface="Segoe UI" panose="020B0502040204020203" pitchFamily="34" charset="0"/>
                <a:cs typeface="Segoe UI" panose="020B0502040204020203" pitchFamily="34" charset="0"/>
              </a:rPr>
              <a:t>Cumulatively since 2001:</a:t>
            </a:r>
          </a:p>
        </p:txBody>
      </p:sp>
      <p:grpSp>
        <p:nvGrpSpPr>
          <p:cNvPr id="21" name="Group 20">
            <a:extLst>
              <a:ext uri="{FF2B5EF4-FFF2-40B4-BE49-F238E27FC236}">
                <a16:creationId xmlns:a16="http://schemas.microsoft.com/office/drawing/2014/main" id="{DBEF28A3-D7AD-1F10-0242-CA1F4B54287A}"/>
              </a:ext>
            </a:extLst>
          </p:cNvPr>
          <p:cNvGrpSpPr/>
          <p:nvPr/>
        </p:nvGrpSpPr>
        <p:grpSpPr>
          <a:xfrm>
            <a:off x="584800" y="1801438"/>
            <a:ext cx="3437108" cy="4098009"/>
            <a:chOff x="4377446" y="1797814"/>
            <a:chExt cx="3437108" cy="4098009"/>
          </a:xfrm>
        </p:grpSpPr>
        <p:grpSp>
          <p:nvGrpSpPr>
            <p:cNvPr id="22" name="Group 21">
              <a:extLst>
                <a:ext uri="{FF2B5EF4-FFF2-40B4-BE49-F238E27FC236}">
                  <a16:creationId xmlns:a16="http://schemas.microsoft.com/office/drawing/2014/main" id="{99F4A65D-2B9E-5C09-D468-83221079ABFD}"/>
                </a:ext>
              </a:extLst>
            </p:cNvPr>
            <p:cNvGrpSpPr/>
            <p:nvPr/>
          </p:nvGrpSpPr>
          <p:grpSpPr>
            <a:xfrm>
              <a:off x="4377446" y="1797814"/>
              <a:ext cx="3437108" cy="982980"/>
              <a:chOff x="582686" y="1645869"/>
              <a:chExt cx="3437108" cy="982980"/>
            </a:xfrm>
          </p:grpSpPr>
          <p:pic>
            <p:nvPicPr>
              <p:cNvPr id="26" name="Picture 25">
                <a:extLst>
                  <a:ext uri="{FF2B5EF4-FFF2-40B4-BE49-F238E27FC236}">
                    <a16:creationId xmlns:a16="http://schemas.microsoft.com/office/drawing/2014/main" id="{8373B3E1-2855-6F40-2893-473283E30683}"/>
                  </a:ext>
                </a:extLst>
              </p:cNvPr>
              <p:cNvPicPr>
                <a:picLocks noChangeAspect="1"/>
              </p:cNvPicPr>
              <p:nvPr/>
            </p:nvPicPr>
            <p:blipFill rotWithShape="1">
              <a:blip r:embed="rId5"/>
              <a:srcRect l="19688" t="28255" r="65239" b="56535"/>
              <a:stretch/>
            </p:blipFill>
            <p:spPr>
              <a:xfrm>
                <a:off x="582686" y="1645869"/>
                <a:ext cx="1718554" cy="975411"/>
              </a:xfrm>
              <a:prstGeom prst="rect">
                <a:avLst/>
              </a:prstGeom>
            </p:spPr>
          </p:pic>
          <p:pic>
            <p:nvPicPr>
              <p:cNvPr id="27" name="Picture 26">
                <a:extLst>
                  <a:ext uri="{FF2B5EF4-FFF2-40B4-BE49-F238E27FC236}">
                    <a16:creationId xmlns:a16="http://schemas.microsoft.com/office/drawing/2014/main" id="{379F5510-CF24-D336-CFC9-3CE0EA08FDB0}"/>
                  </a:ext>
                </a:extLst>
              </p:cNvPr>
              <p:cNvPicPr>
                <a:picLocks noChangeAspect="1"/>
              </p:cNvPicPr>
              <p:nvPr/>
            </p:nvPicPr>
            <p:blipFill rotWithShape="1">
              <a:blip r:embed="rId5"/>
              <a:srcRect l="19688" t="43834" r="65239" b="40837"/>
              <a:stretch/>
            </p:blipFill>
            <p:spPr>
              <a:xfrm>
                <a:off x="2301240" y="1645869"/>
                <a:ext cx="1718554" cy="982980"/>
              </a:xfrm>
              <a:prstGeom prst="rect">
                <a:avLst/>
              </a:prstGeom>
            </p:spPr>
          </p:pic>
        </p:grpSp>
        <p:grpSp>
          <p:nvGrpSpPr>
            <p:cNvPr id="23" name="Group 22">
              <a:extLst>
                <a:ext uri="{FF2B5EF4-FFF2-40B4-BE49-F238E27FC236}">
                  <a16:creationId xmlns:a16="http://schemas.microsoft.com/office/drawing/2014/main" id="{053790CB-ADCC-265E-3537-E00A62F6C0E5}"/>
                </a:ext>
              </a:extLst>
            </p:cNvPr>
            <p:cNvGrpSpPr/>
            <p:nvPr/>
          </p:nvGrpSpPr>
          <p:grpSpPr>
            <a:xfrm>
              <a:off x="4414727" y="3040812"/>
              <a:ext cx="3343643" cy="2855011"/>
              <a:chOff x="621376" y="2723820"/>
              <a:chExt cx="3343643" cy="2855011"/>
            </a:xfrm>
          </p:grpSpPr>
          <p:pic>
            <p:nvPicPr>
              <p:cNvPr id="24" name="Picture 23">
                <a:extLst>
                  <a:ext uri="{FF2B5EF4-FFF2-40B4-BE49-F238E27FC236}">
                    <a16:creationId xmlns:a16="http://schemas.microsoft.com/office/drawing/2014/main" id="{11DCE340-DB65-E05D-797C-ED484B104E70}"/>
                  </a:ext>
                </a:extLst>
              </p:cNvPr>
              <p:cNvPicPr>
                <a:picLocks noChangeAspect="1"/>
              </p:cNvPicPr>
              <p:nvPr/>
            </p:nvPicPr>
            <p:blipFill rotWithShape="1">
              <a:blip r:embed="rId6"/>
              <a:srcRect l="17907" t="37555" r="47860" b="20667"/>
              <a:stretch/>
            </p:blipFill>
            <p:spPr>
              <a:xfrm>
                <a:off x="621376" y="3126096"/>
                <a:ext cx="3343642" cy="2452735"/>
              </a:xfrm>
              <a:prstGeom prst="rect">
                <a:avLst/>
              </a:prstGeom>
            </p:spPr>
          </p:pic>
          <p:sp>
            <p:nvSpPr>
              <p:cNvPr id="25" name="Rectangle: Rounded Corners 24">
                <a:extLst>
                  <a:ext uri="{FF2B5EF4-FFF2-40B4-BE49-F238E27FC236}">
                    <a16:creationId xmlns:a16="http://schemas.microsoft.com/office/drawing/2014/main" id="{70FBB2C6-528B-FED2-1147-C9B42FC275CE}"/>
                  </a:ext>
                </a:extLst>
              </p:cNvPr>
              <p:cNvSpPr/>
              <p:nvPr/>
            </p:nvSpPr>
            <p:spPr>
              <a:xfrm>
                <a:off x="621376" y="2723820"/>
                <a:ext cx="3343643" cy="292301"/>
              </a:xfrm>
              <a:prstGeom prst="roundRect">
                <a:avLst/>
              </a:prstGeom>
              <a:solidFill>
                <a:schemeClr val="accent5">
                  <a:lumMod val="50000"/>
                </a:schemeClr>
              </a:solidFill>
              <a:ln w="6350">
                <a:solidFill>
                  <a:srgbClr val="AEB3C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Our most profitable Category is ‘Bikes’</a:t>
                </a:r>
              </a:p>
            </p:txBody>
          </p:sp>
        </p:grpSp>
      </p:grpSp>
    </p:spTree>
    <p:extLst>
      <p:ext uri="{BB962C8B-B14F-4D97-AF65-F5344CB8AC3E}">
        <p14:creationId xmlns:p14="http://schemas.microsoft.com/office/powerpoint/2010/main" val="238259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7C855F-8583-5260-83F5-A64E7E7CD534}"/>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028" name="Picture 4" descr="There's No Good Reason to Buy a Carbon Bike">
            <a:extLst>
              <a:ext uri="{FF2B5EF4-FFF2-40B4-BE49-F238E27FC236}">
                <a16:creationId xmlns:a16="http://schemas.microsoft.com/office/drawing/2014/main" id="{ACCD7B60-936D-A36E-E367-9AE781D58434}"/>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b="1277"/>
          <a:stretch/>
        </p:blipFill>
        <p:spPr bwMode="auto">
          <a:xfrm>
            <a:off x="128585" y="115194"/>
            <a:ext cx="11934817" cy="66276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6608C93-E459-8A97-8152-8A87A417378E}"/>
              </a:ext>
            </a:extLst>
          </p:cNvPr>
          <p:cNvSpPr>
            <a:spLocks noGrp="1"/>
          </p:cNvSpPr>
          <p:nvPr>
            <p:ph type="ctrTitle"/>
          </p:nvPr>
        </p:nvSpPr>
        <p:spPr>
          <a:xfrm>
            <a:off x="728663" y="1422399"/>
            <a:ext cx="5981056" cy="3138025"/>
          </a:xfrm>
        </p:spPr>
        <p:txBody>
          <a:bodyPr>
            <a:normAutofit/>
          </a:bodyPr>
          <a:lstStyle/>
          <a:p>
            <a:pPr algn="l"/>
            <a:r>
              <a:rPr lang="en-US" sz="5000" dirty="0">
                <a:solidFill>
                  <a:schemeClr val="bg1"/>
                </a:solidFill>
              </a:rPr>
              <a:t>Thank You </a:t>
            </a:r>
            <a:br>
              <a:rPr lang="en-US" sz="5000" dirty="0">
                <a:solidFill>
                  <a:schemeClr val="bg1"/>
                </a:solidFill>
              </a:rPr>
            </a:br>
            <a:r>
              <a:rPr lang="en-US" sz="5000" dirty="0">
                <a:solidFill>
                  <a:schemeClr val="bg1"/>
                </a:solidFill>
              </a:rPr>
              <a:t>for your attention.</a:t>
            </a:r>
            <a:br>
              <a:rPr lang="en-US" sz="5000" dirty="0">
                <a:solidFill>
                  <a:schemeClr val="bg1"/>
                </a:solidFill>
              </a:rPr>
            </a:br>
            <a:br>
              <a:rPr lang="en-US" sz="5000" dirty="0">
                <a:solidFill>
                  <a:schemeClr val="bg1"/>
                </a:solidFill>
              </a:rPr>
            </a:br>
            <a:r>
              <a:rPr lang="en-US" sz="5000" dirty="0">
                <a:solidFill>
                  <a:schemeClr val="bg1"/>
                </a:solidFill>
              </a:rPr>
              <a:t>Any Questions?</a:t>
            </a:r>
          </a:p>
        </p:txBody>
      </p:sp>
    </p:spTree>
    <p:extLst>
      <p:ext uri="{BB962C8B-B14F-4D97-AF65-F5344CB8AC3E}">
        <p14:creationId xmlns:p14="http://schemas.microsoft.com/office/powerpoint/2010/main" val="3325153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7C855F-8583-5260-83F5-A64E7E7CD534}"/>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028" name="Picture 4" descr="There's No Good Reason to Buy a Carbon Bike">
            <a:extLst>
              <a:ext uri="{FF2B5EF4-FFF2-40B4-BE49-F238E27FC236}">
                <a16:creationId xmlns:a16="http://schemas.microsoft.com/office/drawing/2014/main" id="{ACCD7B60-936D-A36E-E367-9AE781D58434}"/>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b="1277"/>
          <a:stretch/>
        </p:blipFill>
        <p:spPr bwMode="auto">
          <a:xfrm>
            <a:off x="128585" y="115194"/>
            <a:ext cx="11934817" cy="66276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6608C93-E459-8A97-8152-8A87A417378E}"/>
              </a:ext>
            </a:extLst>
          </p:cNvPr>
          <p:cNvSpPr>
            <a:spLocks noGrp="1"/>
          </p:cNvSpPr>
          <p:nvPr>
            <p:ph type="ctrTitle"/>
          </p:nvPr>
        </p:nvSpPr>
        <p:spPr>
          <a:xfrm>
            <a:off x="728663" y="1422400"/>
            <a:ext cx="5505449" cy="2387600"/>
          </a:xfrm>
        </p:spPr>
        <p:txBody>
          <a:bodyPr>
            <a:normAutofit/>
          </a:bodyPr>
          <a:lstStyle/>
          <a:p>
            <a:pPr algn="l"/>
            <a:r>
              <a:rPr lang="en-US" sz="5000" dirty="0">
                <a:solidFill>
                  <a:schemeClr val="bg1"/>
                </a:solidFill>
              </a:rPr>
              <a:t>Finance Deep-Dive: Improving Profits</a:t>
            </a:r>
            <a:br>
              <a:rPr lang="en-US" sz="5000" dirty="0">
                <a:solidFill>
                  <a:schemeClr val="bg1"/>
                </a:solidFill>
              </a:rPr>
            </a:br>
            <a:r>
              <a:rPr lang="en-US" sz="5000" dirty="0">
                <a:solidFill>
                  <a:schemeClr val="bg1"/>
                </a:solidFill>
              </a:rPr>
              <a:t>of BikeZ Ltd.</a:t>
            </a:r>
          </a:p>
        </p:txBody>
      </p:sp>
      <p:sp>
        <p:nvSpPr>
          <p:cNvPr id="3" name="Subtitle 2">
            <a:extLst>
              <a:ext uri="{FF2B5EF4-FFF2-40B4-BE49-F238E27FC236}">
                <a16:creationId xmlns:a16="http://schemas.microsoft.com/office/drawing/2014/main" id="{DF115CC9-1E13-047A-8B6B-72130AF84A39}"/>
              </a:ext>
            </a:extLst>
          </p:cNvPr>
          <p:cNvSpPr>
            <a:spLocks noGrp="1"/>
          </p:cNvSpPr>
          <p:nvPr>
            <p:ph type="subTitle" idx="1"/>
          </p:nvPr>
        </p:nvSpPr>
        <p:spPr>
          <a:xfrm>
            <a:off x="728663" y="3902075"/>
            <a:ext cx="5505449" cy="1655762"/>
          </a:xfrm>
        </p:spPr>
        <p:txBody>
          <a:bodyPr>
            <a:normAutofit/>
          </a:bodyPr>
          <a:lstStyle/>
          <a:p>
            <a:pPr algn="l"/>
            <a:r>
              <a:rPr lang="en-US" sz="2000" dirty="0">
                <a:solidFill>
                  <a:schemeClr val="bg1"/>
                </a:solidFill>
              </a:rPr>
              <a:t>Finance Department</a:t>
            </a:r>
          </a:p>
          <a:p>
            <a:pPr algn="l"/>
            <a:endParaRPr lang="en-US" sz="2000" dirty="0">
              <a:solidFill>
                <a:schemeClr val="bg1"/>
              </a:solidFill>
            </a:endParaRPr>
          </a:p>
          <a:p>
            <a:pPr algn="l"/>
            <a:r>
              <a:rPr lang="en-US" sz="1600" dirty="0">
                <a:solidFill>
                  <a:schemeClr val="bg1"/>
                </a:solidFill>
              </a:rPr>
              <a:t>Viktoria Samberger</a:t>
            </a:r>
            <a:endParaRPr lang="en-US" sz="1400" dirty="0">
              <a:solidFill>
                <a:schemeClr val="bg1"/>
              </a:solidFill>
            </a:endParaRPr>
          </a:p>
        </p:txBody>
      </p:sp>
    </p:spTree>
    <p:extLst>
      <p:ext uri="{BB962C8B-B14F-4D97-AF65-F5344CB8AC3E}">
        <p14:creationId xmlns:p14="http://schemas.microsoft.com/office/powerpoint/2010/main" val="259838469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o3JWBAW8QGCXRzDCoyWuGg"/>
</p:tagLst>
</file>

<file path=ppt/theme/theme1.xml><?xml version="1.0" encoding="utf-8"?>
<a:theme xmlns:a="http://schemas.openxmlformats.org/drawingml/2006/main" name="Office Theme">
  <a:themeElements>
    <a:clrScheme name="Custom 11">
      <a:dk1>
        <a:sysClr val="windowText" lastClr="000000"/>
      </a:dk1>
      <a:lt1>
        <a:sysClr val="window" lastClr="FFFFFF"/>
      </a:lt1>
      <a:dk2>
        <a:srgbClr val="074650"/>
      </a:dk2>
      <a:lt2>
        <a:srgbClr val="E8E8E8"/>
      </a:lt2>
      <a:accent1>
        <a:srgbClr val="7F375B"/>
      </a:accent1>
      <a:accent2>
        <a:srgbClr val="074650"/>
      </a:accent2>
      <a:accent3>
        <a:srgbClr val="009292"/>
      </a:accent3>
      <a:accent4>
        <a:srgbClr val="7F5B6D"/>
      </a:accent4>
      <a:accent5>
        <a:srgbClr val="5B6D7F"/>
      </a:accent5>
      <a:accent6>
        <a:srgbClr val="240049"/>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1680</Words>
  <Application>Microsoft Office PowerPoint</Application>
  <PresentationFormat>Widescreen</PresentationFormat>
  <Paragraphs>184</Paragraphs>
  <Slides>19</Slides>
  <Notes>14</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6" baseType="lpstr">
      <vt:lpstr>Aptos</vt:lpstr>
      <vt:lpstr>Aptos Display</vt:lpstr>
      <vt:lpstr>Arial</vt:lpstr>
      <vt:lpstr>Segoe UI</vt:lpstr>
      <vt:lpstr>Segoe UI Light</vt:lpstr>
      <vt:lpstr>Office Theme</vt:lpstr>
      <vt:lpstr>think-cell Folie</vt:lpstr>
      <vt:lpstr>Improving Profits of BikeZ Ltd.</vt:lpstr>
      <vt:lpstr>Despite high sales numbers, our profits are very low.  Let´s further improve Standard Costs and Sales Efforts of most profitable products.</vt:lpstr>
      <vt:lpstr>Despite high sales numbers, our profits are very low.  Let´s further improve Standard Costs and Sales Efforts of most profitable products.</vt:lpstr>
      <vt:lpstr>Despite high sales numbers, our profits are very low.  Let´s further improve Standard Costs and Sales Efforts of most profitable products.</vt:lpstr>
      <vt:lpstr>Despite high sales numbers, our profits are very low.  Let´s further improve Standard Costs and Sales Efforts of most profitable products.</vt:lpstr>
      <vt:lpstr>Despite high sales numbers, our profits are very low.  Let´s further improve Standard Costs and Sales Efforts of most profitable products.</vt:lpstr>
      <vt:lpstr>Despite high sales numbers, our profits are very low.  Let´s further improve Standard Costs and Sales Efforts of most profitable products.</vt:lpstr>
      <vt:lpstr>Thank You  for your attention.  Any Questions?</vt:lpstr>
      <vt:lpstr>Finance Deep-Dive: Improving Profits of BikeZ Ltd.</vt:lpstr>
      <vt:lpstr>Despite high sales numbers, our profits are very low.</vt:lpstr>
      <vt:lpstr>The demand for all three categories of bikes has evolved to be roughly the same.</vt:lpstr>
      <vt:lpstr>The Top 10 most profitable products depend on final Selling Price (vs. List Price) however, 4 out of our Top 10 have already been discontinued.</vt:lpstr>
      <vt:lpstr>The variance of the actual selling prices of our Top 10 is especially high for  ‘Road-150’, ‘Mountain-100’, ‘Road-250’ and ‘Mountain-200’</vt:lpstr>
      <vt:lpstr>To improve profits, it is recommended to…</vt:lpstr>
      <vt:lpstr>Thank You  for your attention.  Any Questions?</vt:lpstr>
      <vt:lpstr>Appendix: PowerBI data model and SQL queries</vt:lpstr>
      <vt:lpstr>PowerBI data model</vt:lpstr>
      <vt:lpstr>SalesOrders Table</vt:lpstr>
      <vt:lpstr>Our_Products Table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Profits of BikeZ Ltd.</dc:title>
  <dc:creator>Viktoria Samberger</dc:creator>
  <cp:lastModifiedBy>Viktoria Samberger</cp:lastModifiedBy>
  <cp:revision>7</cp:revision>
  <dcterms:created xsi:type="dcterms:W3CDTF">2024-05-11T16:15:26Z</dcterms:created>
  <dcterms:modified xsi:type="dcterms:W3CDTF">2024-05-13T15:42:33Z</dcterms:modified>
</cp:coreProperties>
</file>

<file path=docProps/thumbnail.jpeg>
</file>